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86" r:id="rId2"/>
    <p:sldId id="287" r:id="rId3"/>
    <p:sldId id="288" r:id="rId4"/>
    <p:sldId id="289" r:id="rId5"/>
    <p:sldId id="320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21" r:id="rId18"/>
    <p:sldId id="322" r:id="rId19"/>
    <p:sldId id="323" r:id="rId20"/>
    <p:sldId id="324" r:id="rId21"/>
    <p:sldId id="325" r:id="rId22"/>
    <p:sldId id="326" r:id="rId23"/>
    <p:sldId id="328" r:id="rId24"/>
    <p:sldId id="327" r:id="rId25"/>
    <p:sldId id="333" r:id="rId26"/>
    <p:sldId id="329" r:id="rId27"/>
    <p:sldId id="330" r:id="rId28"/>
    <p:sldId id="301" r:id="rId29"/>
    <p:sldId id="302" r:id="rId30"/>
    <p:sldId id="303" r:id="rId31"/>
    <p:sldId id="334" r:id="rId32"/>
    <p:sldId id="304" r:id="rId33"/>
    <p:sldId id="305" r:id="rId34"/>
    <p:sldId id="306" r:id="rId35"/>
    <p:sldId id="307" r:id="rId36"/>
    <p:sldId id="336" r:id="rId37"/>
    <p:sldId id="337" r:id="rId38"/>
    <p:sldId id="309" r:id="rId39"/>
    <p:sldId id="338" r:id="rId40"/>
    <p:sldId id="340" r:id="rId41"/>
    <p:sldId id="310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2AA2"/>
    <a:srgbClr val="0000FF"/>
    <a:srgbClr val="1D1496"/>
    <a:srgbClr val="FE230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57" autoAdjust="0"/>
  </p:normalViewPr>
  <p:slideViewPr>
    <p:cSldViewPr>
      <p:cViewPr varScale="1">
        <p:scale>
          <a:sx n="98" d="100"/>
          <a:sy n="98" d="100"/>
        </p:scale>
        <p:origin x="-2004" y="-102"/>
      </p:cViewPr>
      <p:guideLst>
        <p:guide orient="horz" pos="2160"/>
        <p:guide pos="2861"/>
      </p:guideLst>
    </p:cSldViewPr>
  </p:slideViewPr>
  <p:outlineViewPr>
    <p:cViewPr>
      <p:scale>
        <a:sx n="33" d="100"/>
        <a:sy n="33" d="100"/>
      </p:scale>
      <p:origin x="0" y="781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A6A17-8E72-4709-B2EB-524D869D35D5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479B-7C2D-43F5-BDD8-FE14A3C96E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442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BB479B-7C2D-43F5-BDD8-FE14A3C96E10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77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未知"/>
          <p:cNvSpPr>
            <a:spLocks/>
          </p:cNvSpPr>
          <p:nvPr/>
        </p:nvSpPr>
        <p:spPr bwMode="auto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0"/>
              <a:chExt cx="5760" cy="1680"/>
            </a:xfrm>
          </p:grpSpPr>
          <p:sp>
            <p:nvSpPr>
              <p:cNvPr id="9" name="Rectangle 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9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sp>
          <p:nvSpPr>
            <p:cNvPr id="8" name="未知"/>
            <p:cNvSpPr>
              <a:spLocks/>
            </p:cNvSpPr>
            <p:nvPr userDrawn="1"/>
          </p:nvSpPr>
          <p:spPr bwMode="auto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0" y="4689475"/>
            <a:ext cx="9144000" cy="2168525"/>
            <a:chOff x="0" y="0"/>
            <a:chExt cx="5760" cy="1412"/>
          </a:xfrm>
        </p:grpSpPr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8" y="228"/>
              <a:ext cx="5742" cy="1184"/>
              <a:chOff x="0" y="2"/>
              <a:chExt cx="5760" cy="1678"/>
            </a:xfrm>
          </p:grpSpPr>
          <p:sp>
            <p:nvSpPr>
              <p:cNvPr id="16" name="Rectangle 11"/>
              <p:cNvSpPr>
                <a:spLocks noChangeArrowheads="1"/>
              </p:cNvSpPr>
              <p:nvPr userDrawn="1"/>
            </p:nvSpPr>
            <p:spPr bwMode="auto">
              <a:xfrm>
                <a:off x="0" y="2"/>
                <a:ext cx="5760" cy="167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2"/>
                <a:ext cx="5760" cy="9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grpSp>
          <p:nvGrpSpPr>
            <p:cNvPr id="13" name="Group 13"/>
            <p:cNvGrpSpPr>
              <a:grpSpLocks/>
            </p:cNvGrpSpPr>
            <p:nvPr userDrawn="1"/>
          </p:nvGrpSpPr>
          <p:grpSpPr bwMode="auto">
            <a:xfrm>
              <a:off x="0" y="0"/>
              <a:ext cx="5731" cy="264"/>
              <a:chOff x="0" y="0"/>
              <a:chExt cx="5731" cy="426"/>
            </a:xfrm>
          </p:grpSpPr>
          <p:sp>
            <p:nvSpPr>
              <p:cNvPr id="14" name="未知"/>
              <p:cNvSpPr>
                <a:spLocks/>
              </p:cNvSpPr>
              <p:nvPr userDrawn="1"/>
            </p:nvSpPr>
            <p:spPr bwMode="auto">
              <a:xfrm flipV="1">
                <a:off x="0" y="0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 userDrawn="1"/>
            </p:nvSpPr>
            <p:spPr bwMode="auto">
              <a:xfrm flipV="1">
                <a:off x="0" y="47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 rot="161914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5181600" cy="2286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4102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A6B2F-206F-4B5B-B56C-B9CE8962150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D4221-3E95-4C16-9BE9-9F113584122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8610600" cy="5033978"/>
          </a:xfrm>
        </p:spPr>
        <p:txBody>
          <a:bodyPr/>
          <a:lstStyle>
            <a:lvl1pPr>
              <a:defRPr sz="3000" b="0">
                <a:solidFill>
                  <a:schemeClr val="bg2">
                    <a:lumMod val="10000"/>
                  </a:schemeClr>
                </a:solidFill>
              </a:defRPr>
            </a:lvl1pPr>
            <a:lvl2pPr marL="720725" indent="-285750">
              <a:defRPr lang="zh-CN" altLang="en-US" sz="2800" b="0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2pPr>
            <a:lvl3pPr marL="1076325" indent="-228600">
              <a:defRPr lang="zh-CN" altLang="en-US" sz="2600" b="0" dirty="0" smtClean="0">
                <a:solidFill>
                  <a:srgbClr val="692AA2"/>
                </a:solidFill>
                <a:latin typeface="Arial" pitchFamily="34" charset="0"/>
              </a:defRPr>
            </a:lvl3pPr>
            <a:lvl4pPr marL="1524000" indent="-228600">
              <a:defRPr lang="zh-CN" altLang="en-US" sz="2600" b="0" dirty="0" smtClean="0">
                <a:solidFill>
                  <a:srgbClr val="0070C0"/>
                </a:solidFill>
                <a:latin typeface="Arial" pitchFamily="34" charset="0"/>
              </a:defRPr>
            </a:lvl4pPr>
            <a:lvl5pPr marL="1968500" indent="-228600">
              <a:buFont typeface="Wingdings" pitchFamily="2" charset="2"/>
              <a:buChar char="ü"/>
              <a:defRPr lang="zh-CN" altLang="en-US" sz="2400" b="0" dirty="0">
                <a:solidFill>
                  <a:srgbClr val="1D1496"/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DA8C0-41B4-45A0-8D62-5DAED5F9C1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6CE8-7810-4188-B69A-D59D517C810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41E34-A5F4-4C75-A0C2-DF636D5FB5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1412C-3F7D-4262-8028-551518F541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BAEAF-C151-480C-962E-93C9FA7CF5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B02AF-77A9-473F-86A0-5756A0E901C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ED1EA-C113-4C86-896D-C3DEF808462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E2369-FABF-484F-BEA0-5AD2AF66898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>
            <a:off x="0" y="188913"/>
            <a:ext cx="9144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未知"/>
          <p:cNvSpPr>
            <a:spLocks/>
          </p:cNvSpPr>
          <p:nvPr/>
        </p:nvSpPr>
        <p:spPr bwMode="auto">
          <a:xfrm>
            <a:off x="0" y="950913"/>
            <a:ext cx="9150350" cy="461962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85860"/>
            <a:ext cx="8610600" cy="496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D350B63-8B59-4F8A-93D3-3F038884A5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357166"/>
            <a:ext cx="8077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48400" y="0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132638" y="6553200"/>
            <a:ext cx="16208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000" b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rgbClr val="1D1496"/>
          </a:solidFill>
          <a:latin typeface="楷体_GB2312" pitchFamily="49" charset="-122"/>
          <a:ea typeface="楷体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rgbClr val="7030A0"/>
          </a:solidFill>
          <a:latin typeface="楷体_GB2312" pitchFamily="49" charset="-122"/>
          <a:ea typeface="楷体_GB2312" pitchFamily="49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楷体_GB2312" pitchFamily="49" charset="-122"/>
          <a:ea typeface="楷体_GB2312" pitchFamily="49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rgbClr val="00B050"/>
          </a:solidFill>
          <a:latin typeface="楷体_GB2312" pitchFamily="49" charset="-122"/>
          <a:ea typeface="楷体_GB2312" pitchFamily="49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第八节  腹部评估</a:t>
            </a:r>
            <a:endParaRPr lang="en-US" altLang="zh-CN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zh-CN" altLang="en-US" dirty="0" smtClean="0"/>
              <a:t>腹部包块位置的确定</a:t>
            </a:r>
            <a:endParaRPr lang="en-US" altLang="zh-CN" dirty="0" smtClean="0"/>
          </a:p>
          <a:p>
            <a:pPr lvl="2"/>
            <a:endParaRPr lang="en-US" altLang="zh-CN" dirty="0"/>
          </a:p>
          <a:p>
            <a:pPr lvl="2"/>
            <a:endParaRPr lang="en-US" altLang="zh-CN" dirty="0" smtClean="0"/>
          </a:p>
          <a:p>
            <a:pPr lvl="2"/>
            <a:endParaRPr lang="en-US" altLang="zh-CN" dirty="0"/>
          </a:p>
          <a:p>
            <a:pPr lvl="2"/>
            <a:endParaRPr lang="en-US" altLang="zh-CN" dirty="0" smtClean="0"/>
          </a:p>
          <a:p>
            <a:pPr lvl="2"/>
            <a:r>
              <a:rPr lang="zh-CN" altLang="en-US" dirty="0" smtClean="0"/>
              <a:t>腹围测量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最大腹围</a:t>
            </a:r>
            <a:endParaRPr lang="en-US" altLang="zh-CN" dirty="0" smtClean="0"/>
          </a:p>
          <a:p>
            <a:pPr lvl="3"/>
            <a:r>
              <a:rPr dirty="0" smtClean="0"/>
              <a:t>脐周腹围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8" descr="D:\sun\教学\评估\图片\录相图\腹部\腹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3630197"/>
            <a:ext cx="2154117" cy="162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腹壁肿块与腹腔内肿块的鉴别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844823"/>
            <a:ext cx="2995093" cy="159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6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腹部凹陷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 algn="just"/>
            <a:r>
              <a:rPr dirty="0"/>
              <a:t>定义</a:t>
            </a:r>
          </a:p>
          <a:p>
            <a:pPr lvl="3" algn="just"/>
            <a:r>
              <a:rPr sz="2800" dirty="0"/>
              <a:t>平卧位时，前腹壁明显低于肋缘至耻骨联合平面。</a:t>
            </a:r>
          </a:p>
          <a:p>
            <a:pPr lvl="2" algn="just"/>
            <a:r>
              <a:rPr dirty="0"/>
              <a:t>常见原因</a:t>
            </a:r>
          </a:p>
          <a:p>
            <a:pPr lvl="3" algn="just"/>
            <a:r>
              <a:rPr sz="2800" dirty="0"/>
              <a:t>严重消瘦、脱水</a:t>
            </a:r>
          </a:p>
          <a:p>
            <a:pPr lvl="4" algn="just"/>
            <a:r>
              <a:rPr dirty="0"/>
              <a:t>舟状腹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 descr="D:\sun\教学\评估\图片\录相图\腹部\舟状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7584" y="3356992"/>
            <a:ext cx="307183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861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en-US" altLang="zh-CN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（二）呼吸运动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腹式呼吸运动减弱</a:t>
            </a:r>
          </a:p>
          <a:p>
            <a:pPr lvl="2" algn="just"/>
            <a:r>
              <a:rPr dirty="0" smtClean="0"/>
              <a:t>生理</a:t>
            </a:r>
            <a:endParaRPr lang="en-US" dirty="0" smtClean="0"/>
          </a:p>
          <a:p>
            <a:pPr lvl="3" algn="just"/>
            <a:r>
              <a:rPr dirty="0" smtClean="0">
                <a:ea typeface="楷体_GB2312" pitchFamily="49" charset="-122"/>
              </a:rPr>
              <a:t>妊娠晚期</a:t>
            </a:r>
            <a:endParaRPr dirty="0">
              <a:ea typeface="楷体_GB2312" pitchFamily="49" charset="-122"/>
            </a:endParaRPr>
          </a:p>
          <a:p>
            <a:pPr lvl="2" algn="just"/>
            <a:r>
              <a:rPr dirty="0"/>
              <a:t>病理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>
                <a:ea typeface="楷体_GB2312" pitchFamily="49" charset="-122"/>
              </a:rPr>
              <a:t>腹膜炎症</a:t>
            </a:r>
          </a:p>
          <a:p>
            <a:pPr lvl="3" algn="just"/>
            <a:r>
              <a:rPr dirty="0">
                <a:ea typeface="楷体_GB2312" pitchFamily="49" charset="-122"/>
              </a:rPr>
              <a:t>大量腹水</a:t>
            </a:r>
          </a:p>
          <a:p>
            <a:pPr lvl="3" algn="just"/>
            <a:r>
              <a:rPr dirty="0" smtClean="0">
                <a:ea typeface="楷体_GB2312" pitchFamily="49" charset="-122"/>
              </a:rPr>
              <a:t>膈肌麻痹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04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（三）腹壁静脉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正常人腹壁静脉血流方向</a:t>
            </a:r>
            <a:endParaRPr lang="zh-CN" altLang="en-US" dirty="0" smtClean="0">
              <a:ea typeface="楷体_GB2312" pitchFamily="49" charset="-122"/>
            </a:endParaRPr>
          </a:p>
          <a:p>
            <a:pPr lvl="2" algn="just"/>
            <a:r>
              <a:rPr dirty="0"/>
              <a:t>脐水平以上</a:t>
            </a:r>
          </a:p>
          <a:p>
            <a:pPr lvl="3" algn="just"/>
            <a:r>
              <a:rPr dirty="0"/>
              <a:t>自下→上，经胸壁静脉、腋静脉→上腔静脉。</a:t>
            </a:r>
            <a:endParaRPr dirty="0">
              <a:ea typeface="楷体_GB2312" pitchFamily="49" charset="-122"/>
            </a:endParaRPr>
          </a:p>
          <a:p>
            <a:pPr lvl="2" algn="just"/>
            <a:r>
              <a:rPr dirty="0"/>
              <a:t>脐水平以下</a:t>
            </a:r>
          </a:p>
          <a:p>
            <a:pPr lvl="3" algn="just"/>
            <a:r>
              <a:rPr dirty="0"/>
              <a:t>自上→下，经大隐静脉→下腔静脉</a:t>
            </a:r>
            <a:r>
              <a:rPr dirty="0" smtClean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675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5124456" cy="5033978"/>
          </a:xfrm>
        </p:spPr>
        <p:txBody>
          <a:bodyPr/>
          <a:lstStyle/>
          <a:p>
            <a:pPr lvl="1" algn="just"/>
            <a:r>
              <a:rPr lang="zh-CN" altLang="en-US" dirty="0" smtClean="0"/>
              <a:t>腹壁静脉曲张</a:t>
            </a:r>
          </a:p>
          <a:p>
            <a:pPr lvl="2" algn="just"/>
            <a:r>
              <a:rPr dirty="0"/>
              <a:t>原因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/>
              <a:t>门脉高压</a:t>
            </a:r>
          </a:p>
          <a:p>
            <a:pPr lvl="4" algn="just"/>
            <a:r>
              <a:rPr dirty="0"/>
              <a:t>形成以脐为中心向四周伸展的静脉曲张</a:t>
            </a:r>
            <a:r>
              <a:rPr lang="en-US" altLang="zh-CN" dirty="0"/>
              <a:t>(</a:t>
            </a:r>
            <a:r>
              <a:rPr dirty="0"/>
              <a:t>海蛇神头</a:t>
            </a:r>
            <a:r>
              <a:rPr lang="en-US" altLang="zh-CN" dirty="0"/>
              <a:t>) </a:t>
            </a:r>
            <a:r>
              <a:rPr dirty="0"/>
              <a:t>，血流方向与正常一致。</a:t>
            </a:r>
          </a:p>
          <a:p>
            <a:pPr lvl="3" algn="just"/>
            <a:r>
              <a:rPr dirty="0" smtClean="0"/>
              <a:t>其</a:t>
            </a:r>
            <a:r>
              <a:rPr lang="zh-CN" altLang="en-US" dirty="0" smtClean="0"/>
              <a:t>他</a:t>
            </a:r>
            <a:endParaRPr lang="en-US" dirty="0" smtClean="0"/>
          </a:p>
          <a:p>
            <a:pPr lvl="4" algn="just"/>
            <a:r>
              <a:rPr dirty="0" smtClean="0"/>
              <a:t>上腔静脉阻塞</a:t>
            </a:r>
            <a:endParaRPr lang="en-US" dirty="0" smtClean="0"/>
          </a:p>
          <a:p>
            <a:pPr lvl="4" algn="just"/>
            <a:r>
              <a:rPr dirty="0" smtClean="0"/>
              <a:t>下腔静脉阻塞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 descr="D:\sun\教学\评估\图片\扫描图\腹部\门脉高压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3714752"/>
            <a:ext cx="2143108" cy="2407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D:\sun\教学\评估\图片\录相图\腹部\腹壁静脉曲张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571612"/>
            <a:ext cx="2186093" cy="191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270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鉴别血流方向的方法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 descr="D:\sun\教学\评估\图片\扫描图\腹部\血流方向.g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85992"/>
            <a:ext cx="4543436" cy="184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270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（四）胃肠型及其蠕动波</a:t>
            </a:r>
            <a:endParaRPr lang="en-US" altLang="zh-CN" dirty="0" smtClean="0"/>
          </a:p>
          <a:p>
            <a:pPr lvl="1"/>
            <a:r>
              <a:rPr lang="zh-CN" altLang="en-US" sz="2600" dirty="0" smtClean="0"/>
              <a:t>胃型及其蠕动波</a:t>
            </a:r>
            <a:endParaRPr lang="en-US" altLang="zh-CN" sz="2600" dirty="0" smtClean="0"/>
          </a:p>
          <a:p>
            <a:pPr lvl="2"/>
            <a:r>
              <a:rPr lang="zh-CN" altLang="en-US" sz="2400" dirty="0" smtClean="0"/>
              <a:t>幽门梗阻</a:t>
            </a:r>
            <a:endParaRPr lang="en-US" altLang="zh-CN" sz="2400" dirty="0" smtClean="0"/>
          </a:p>
          <a:p>
            <a:pPr lvl="1"/>
            <a:r>
              <a:rPr lang="zh-CN" altLang="en-US" sz="2600" dirty="0" smtClean="0"/>
              <a:t>肠型及其蠕动波</a:t>
            </a:r>
            <a:endParaRPr lang="en-US" altLang="zh-CN" sz="2600" dirty="0" smtClean="0"/>
          </a:p>
          <a:p>
            <a:pPr lvl="2"/>
            <a:r>
              <a:rPr lang="zh-CN" altLang="en-US" sz="2400" dirty="0" smtClean="0"/>
              <a:t>小肠梗阻</a:t>
            </a:r>
            <a:endParaRPr lang="en-US" altLang="zh-CN" sz="2400" dirty="0" smtClean="0"/>
          </a:p>
          <a:p>
            <a:pPr lvl="2"/>
            <a:r>
              <a:rPr lang="zh-CN" altLang="en-US" sz="2400" dirty="0" smtClean="0"/>
              <a:t>结肠梗阻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Picture 6" descr="D:\sun\教学\评估\图片\录相图\腹部\肠型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072696" y="2856953"/>
            <a:ext cx="1704988" cy="140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低位小肠梗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72" y="2664059"/>
            <a:ext cx="2304256" cy="162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59784" y="4519407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小肠梗阻所致的肠型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72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二、视诊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（五）腹壁皮肤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皮疹</a:t>
            </a:r>
            <a:endParaRPr lang="zh-CN" altLang="zh-CN" dirty="0"/>
          </a:p>
          <a:p>
            <a:pPr lvl="1"/>
            <a:r>
              <a:rPr lang="zh-CN" altLang="zh-CN" dirty="0" smtClean="0"/>
              <a:t>皮肤</a:t>
            </a:r>
            <a:r>
              <a:rPr lang="zh-CN" altLang="zh-CN" dirty="0"/>
              <a:t>颜色改变</a:t>
            </a:r>
          </a:p>
          <a:p>
            <a:pPr lvl="1"/>
            <a:r>
              <a:rPr lang="zh-CN" altLang="zh-CN" dirty="0"/>
              <a:t>腹纹</a:t>
            </a:r>
          </a:p>
          <a:p>
            <a:pPr lvl="1"/>
            <a:r>
              <a:rPr lang="zh-CN" altLang="zh-CN" dirty="0"/>
              <a:t>瘢痕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2" descr="妊娠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563967"/>
            <a:ext cx="2232248" cy="168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529042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妊娠纹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7" name="Picture 2" descr="腹部带状疱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226" y="1412775"/>
            <a:ext cx="2978299" cy="1799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823939" y="325086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带状疱疹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028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三、听诊</a:t>
            </a:r>
            <a:endParaRPr lang="en-US" altLang="zh-CN" b="1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sz="3200" dirty="0" smtClean="0"/>
              <a:t>（一）肠鸣音</a:t>
            </a:r>
            <a:endParaRPr lang="en-US" altLang="zh-CN" sz="3200" dirty="0" smtClean="0"/>
          </a:p>
          <a:p>
            <a:pPr lvl="1" algn="just"/>
            <a:r>
              <a:rPr lang="zh-CN" altLang="en-US" dirty="0" smtClean="0"/>
              <a:t>产生机制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肠蠕动时，肠腔内的气体和液体随之流动而产生的声音</a:t>
            </a:r>
            <a:endParaRPr lang="zh-CN" altLang="en-US" dirty="0"/>
          </a:p>
          <a:p>
            <a:pPr lvl="1" algn="just"/>
            <a:r>
              <a:rPr lang="zh-CN" altLang="en-US" dirty="0" smtClean="0"/>
              <a:t>结果判断</a:t>
            </a:r>
            <a:endParaRPr lang="zh-CN" altLang="en-US" dirty="0" smtClean="0">
              <a:ea typeface="楷体_GB2312" pitchFamily="49" charset="-122"/>
            </a:endParaRPr>
          </a:p>
          <a:p>
            <a:pPr lvl="2" algn="just"/>
            <a:r>
              <a:rPr dirty="0"/>
              <a:t>正常：</a:t>
            </a:r>
            <a:r>
              <a:rPr lang="en-US" altLang="zh-CN" dirty="0">
                <a:solidFill>
                  <a:srgbClr val="692AA2"/>
                </a:solidFill>
              </a:rPr>
              <a:t>4</a:t>
            </a:r>
            <a:r>
              <a:rPr dirty="0">
                <a:solidFill>
                  <a:srgbClr val="692AA2"/>
                </a:solidFill>
              </a:rPr>
              <a:t>～</a:t>
            </a:r>
            <a:r>
              <a:rPr lang="en-US" altLang="zh-CN" dirty="0">
                <a:solidFill>
                  <a:srgbClr val="692AA2"/>
                </a:solidFill>
              </a:rPr>
              <a:t>5</a:t>
            </a:r>
            <a:r>
              <a:rPr dirty="0" smtClean="0">
                <a:solidFill>
                  <a:srgbClr val="692AA2"/>
                </a:solidFill>
              </a:rPr>
              <a:t>次</a:t>
            </a:r>
            <a:r>
              <a:rPr lang="en-US" altLang="zh-CN" dirty="0" smtClean="0">
                <a:solidFill>
                  <a:srgbClr val="692AA2"/>
                </a:solidFill>
              </a:rPr>
              <a:t>/</a:t>
            </a:r>
            <a:r>
              <a:rPr dirty="0" smtClean="0">
                <a:solidFill>
                  <a:srgbClr val="692AA2"/>
                </a:solidFill>
              </a:rPr>
              <a:t>分</a:t>
            </a:r>
            <a:endParaRPr dirty="0">
              <a:solidFill>
                <a:srgbClr val="692AA2"/>
              </a:solidFill>
              <a:ea typeface="楷体_GB2312" pitchFamily="49" charset="-122"/>
            </a:endParaRPr>
          </a:p>
          <a:p>
            <a:pPr lvl="2" algn="just"/>
            <a:r>
              <a:rPr dirty="0" smtClean="0"/>
              <a:t>活跃：</a:t>
            </a:r>
            <a:r>
              <a:rPr dirty="0">
                <a:solidFill>
                  <a:srgbClr val="692AA2"/>
                </a:solidFill>
              </a:rPr>
              <a:t>＞</a:t>
            </a:r>
            <a:r>
              <a:rPr lang="en-US" altLang="zh-CN" dirty="0" smtClean="0">
                <a:solidFill>
                  <a:srgbClr val="692AA2"/>
                </a:solidFill>
              </a:rPr>
              <a:t>10次/分</a:t>
            </a:r>
          </a:p>
          <a:p>
            <a:pPr lvl="2" algn="just"/>
            <a:r>
              <a:rPr dirty="0" smtClean="0"/>
              <a:t>亢进：</a:t>
            </a:r>
            <a:r>
              <a:rPr dirty="0">
                <a:solidFill>
                  <a:srgbClr val="692AA2"/>
                </a:solidFill>
              </a:rPr>
              <a:t>次数多，音调高亢</a:t>
            </a:r>
            <a:endParaRPr lang="en-US" dirty="0">
              <a:solidFill>
                <a:srgbClr val="692AA2"/>
              </a:solidFill>
            </a:endParaRPr>
          </a:p>
          <a:p>
            <a:pPr lvl="2" algn="just"/>
            <a:r>
              <a:rPr dirty="0" smtClean="0"/>
              <a:t>减低：</a:t>
            </a:r>
            <a:r>
              <a:rPr dirty="0">
                <a:solidFill>
                  <a:srgbClr val="692AA2"/>
                </a:solidFill>
              </a:rPr>
              <a:t>次数</a:t>
            </a:r>
            <a:r>
              <a:rPr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↓</a:t>
            </a:r>
          </a:p>
          <a:p>
            <a:pPr lvl="2" algn="just"/>
            <a:r>
              <a:rPr dirty="0" smtClean="0"/>
              <a:t>消失：</a:t>
            </a:r>
            <a:r>
              <a:rPr lang="en-US" altLang="zh-CN" dirty="0"/>
              <a:t> </a:t>
            </a:r>
            <a:r>
              <a:rPr lang="en-US" altLang="zh-CN" dirty="0">
                <a:solidFill>
                  <a:srgbClr val="692AA2"/>
                </a:solidFill>
              </a:rPr>
              <a:t>3</a:t>
            </a:r>
            <a:r>
              <a:rPr lang="en-US" dirty="0">
                <a:solidFill>
                  <a:srgbClr val="692AA2"/>
                </a:solidFill>
              </a:rPr>
              <a:t>～</a:t>
            </a:r>
            <a:r>
              <a:rPr lang="en-US" altLang="zh-CN" dirty="0">
                <a:solidFill>
                  <a:srgbClr val="692AA2"/>
                </a:solidFill>
              </a:rPr>
              <a:t>5</a:t>
            </a:r>
            <a:r>
              <a:rPr dirty="0" smtClean="0">
                <a:solidFill>
                  <a:srgbClr val="692AA2"/>
                </a:solidFill>
              </a:rPr>
              <a:t>分钟仍未听到</a:t>
            </a:r>
            <a:endParaRPr lang="zh-CN" altLang="en-US" sz="2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074" name="Picture 2" descr="肠鸣音听诊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86446" y="3998496"/>
            <a:ext cx="1800221" cy="1568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21583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三、听诊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（二）振水音</a:t>
            </a:r>
          </a:p>
          <a:p>
            <a:pPr lvl="1" algn="just"/>
            <a:r>
              <a:rPr lang="zh-CN" altLang="en-US" dirty="0" smtClean="0"/>
              <a:t>检查方法</a:t>
            </a:r>
            <a:endParaRPr lang="zh-CN" altLang="en-US" dirty="0" smtClean="0">
              <a:ea typeface="楷体_GB2312" pitchFamily="49" charset="-122"/>
            </a:endParaRPr>
          </a:p>
          <a:p>
            <a:pPr lvl="1" algn="just"/>
            <a:r>
              <a:rPr lang="zh-CN" altLang="en-US" dirty="0" smtClean="0"/>
              <a:t>意义</a:t>
            </a:r>
            <a:endParaRPr lang="en-US" altLang="zh-CN" dirty="0" smtClean="0"/>
          </a:p>
          <a:p>
            <a:pPr lvl="2" algn="just"/>
            <a:r>
              <a:rPr dirty="0" smtClean="0"/>
              <a:t>幽门梗阻</a:t>
            </a:r>
            <a:endParaRPr 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098" name="Picture 2" descr="暴风截屏2011061204033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1785926"/>
            <a:ext cx="20669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601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、概述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/>
              <a:t>腹部的范围</a:t>
            </a:r>
            <a:endParaRPr lang="en-US" altLang="zh-CN" sz="2800" dirty="0" smtClean="0"/>
          </a:p>
          <a:p>
            <a:pPr lvl="1"/>
            <a:r>
              <a:rPr lang="zh-CN" altLang="en-US" sz="2600" dirty="0" smtClean="0"/>
              <a:t>上起膈肌，下至骨盆</a:t>
            </a:r>
            <a:endParaRPr lang="en-US" altLang="zh-CN" sz="2600" dirty="0" smtClean="0"/>
          </a:p>
          <a:p>
            <a:pPr lvl="1"/>
            <a:r>
              <a:rPr lang="zh-CN" altLang="en-US" sz="2600" dirty="0" smtClean="0"/>
              <a:t>腹部体表</a:t>
            </a:r>
            <a:endParaRPr lang="en-US" altLang="zh-CN" sz="2600" dirty="0" smtClean="0"/>
          </a:p>
          <a:p>
            <a:pPr lvl="2"/>
            <a:r>
              <a:rPr lang="zh-CN" altLang="en-US" sz="2400" dirty="0" smtClean="0"/>
              <a:t>以两侧肋弓下缘和胸骨剑突与胸部为界，下至两侧腹股沟韧带和耻骨联合，其内为腹膜腔及腹腔脏器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2" descr="C:\Users\sunyumei\Desktop\暴风截屏20120513191759.bmp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71736" y="3857628"/>
            <a:ext cx="1506692" cy="132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教学\评估\评估1\图片\扫描图及下载\腹部\腹部分区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3504" y="3786190"/>
            <a:ext cx="1065825" cy="13890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0333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三、听诊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（三）血管杂音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动脉性血管杂音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腹中部的收缩期血管杂音</a:t>
            </a:r>
            <a:endParaRPr lang="en-US" altLang="zh-CN" dirty="0" smtClean="0"/>
          </a:p>
          <a:p>
            <a:pPr lvl="3" algn="just"/>
            <a:r>
              <a:rPr lang="zh-CN" altLang="en-US" dirty="0" smtClean="0"/>
              <a:t>腹主动脉瘤或腹主动脉</a:t>
            </a:r>
            <a:r>
              <a:rPr altLang="en-US" dirty="0" smtClean="0"/>
              <a:t>狭窄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左、右上腹部收缩期杂音</a:t>
            </a:r>
            <a:endParaRPr lang="en-US" dirty="0" smtClean="0"/>
          </a:p>
          <a:p>
            <a:pPr lvl="3" algn="just"/>
            <a:r>
              <a:rPr lang="zh-CN" altLang="en-US" dirty="0" smtClean="0"/>
              <a:t>肾动脉狭窄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静脉性血管杂音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常出现在脐周或上腹部</a:t>
            </a:r>
            <a:endParaRPr lang="en-US" altLang="zh-CN" dirty="0" smtClean="0"/>
          </a:p>
          <a:p>
            <a:pPr lvl="3" algn="just"/>
            <a:r>
              <a:rPr lang="zh-CN" altLang="en-US" dirty="0" smtClean="0"/>
              <a:t>门脉</a:t>
            </a:r>
            <a:r>
              <a:rPr altLang="en-US" dirty="0" smtClean="0"/>
              <a:t>高</a:t>
            </a:r>
            <a:r>
              <a:rPr lang="zh-CN" altLang="en-US" dirty="0" smtClean="0"/>
              <a:t>压侧支循环形成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338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/>
            <a:r>
              <a:rPr lang="zh-CN" altLang="en-US" dirty="0" smtClean="0"/>
              <a:t>四、叩诊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6267464" cy="5033978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叩诊的目的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了解某些实质脏器的大小、叩痛及空腔脏器的扩张程度</a:t>
            </a:r>
          </a:p>
          <a:p>
            <a:pPr lvl="1" algn="just">
              <a:lnSpc>
                <a:spcPct val="150000"/>
              </a:lnSpc>
            </a:pPr>
            <a:r>
              <a:rPr lang="zh-CN" altLang="en-US" dirty="0" smtClean="0">
                <a:latin typeface="楷体_GB2312" pitchFamily="49" charset="-122"/>
                <a:ea typeface="楷体_GB2312" pitchFamily="49" charset="-122"/>
              </a:rPr>
              <a:t>鉴别腹水和胀气</a:t>
            </a:r>
            <a:endParaRPr lang="zh-CN" altLang="en-US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2" descr="暴风截屏2011061201132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29322" y="2928934"/>
            <a:ext cx="2143140" cy="170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441072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>
              <a:buNone/>
            </a:pPr>
            <a:r>
              <a:rPr lang="zh-CN" altLang="en-US" dirty="0" smtClean="0"/>
              <a:t>四、叩诊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5553084" cy="5033978"/>
          </a:xfrm>
        </p:spPr>
        <p:txBody>
          <a:bodyPr/>
          <a:lstStyle/>
          <a:p>
            <a:pPr algn="just">
              <a:buNone/>
            </a:pPr>
            <a:r>
              <a:rPr lang="zh-CN" altLang="en-US" dirty="0" smtClean="0"/>
              <a:t>（一）腹部正常叩诊音</a:t>
            </a:r>
          </a:p>
          <a:p>
            <a:pPr lvl="1" algn="just"/>
            <a:r>
              <a:rPr lang="zh-CN" altLang="en-US" dirty="0" smtClean="0"/>
              <a:t>正常</a:t>
            </a:r>
          </a:p>
          <a:p>
            <a:pPr lvl="2" algn="just"/>
            <a:r>
              <a:rPr lang="zh-CN" altLang="en-US" dirty="0" smtClean="0"/>
              <a:t>鼓音</a:t>
            </a:r>
          </a:p>
          <a:p>
            <a:pPr lvl="1" algn="just"/>
            <a:r>
              <a:rPr lang="zh-CN" altLang="en-US" dirty="0" smtClean="0"/>
              <a:t>鼓音明显、范围增大</a:t>
            </a:r>
          </a:p>
          <a:p>
            <a:pPr lvl="2" algn="just"/>
            <a:r>
              <a:rPr lang="zh-CN" altLang="en-US" dirty="0" smtClean="0"/>
              <a:t>胃肠道胀气、人工气腹或胃肠穿孔等</a:t>
            </a:r>
          </a:p>
          <a:p>
            <a:pPr lvl="1" algn="just"/>
            <a:r>
              <a:rPr lang="zh-CN" altLang="en-US" dirty="0" smtClean="0"/>
              <a:t>鼓音范围缩小</a:t>
            </a:r>
          </a:p>
          <a:p>
            <a:pPr lvl="2" algn="just"/>
            <a:r>
              <a:rPr lang="zh-CN" altLang="en-US" dirty="0" smtClean="0"/>
              <a:t>肝或脾等</a:t>
            </a:r>
            <a:r>
              <a:rPr lang="zh-CN" altLang="en-US" dirty="0" smtClean="0"/>
              <a:t>脏器肿大、腹腔内肿瘤或有大量腹水等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2" descr="暴风截屏20110612011327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953930" y="1571612"/>
            <a:ext cx="216138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6335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6427440" cy="5033978"/>
          </a:xfrm>
        </p:spPr>
        <p:txBody>
          <a:bodyPr/>
          <a:lstStyle/>
          <a:p>
            <a:pPr algn="just">
              <a:buNone/>
            </a:pPr>
            <a:r>
              <a:rPr lang="zh-CN" altLang="en-US" sz="2800" dirty="0" smtClean="0"/>
              <a:t>（二）</a:t>
            </a:r>
            <a:r>
              <a:rPr dirty="0" err="1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移动性浊音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  <a:p>
            <a:pPr lvl="1" algn="just"/>
            <a:r>
              <a:rPr dirty="0" smtClean="0"/>
              <a:t>定义</a:t>
            </a:r>
            <a:endParaRPr lang="en-US" dirty="0" smtClean="0"/>
          </a:p>
          <a:p>
            <a:pPr lvl="2" algn="just"/>
            <a:r>
              <a:rPr sz="2400" dirty="0" smtClean="0">
                <a:ea typeface="楷体_GB2312" pitchFamily="49" charset="-122"/>
              </a:rPr>
              <a:t>随体位改变而浊音区发生改变的现象</a:t>
            </a:r>
            <a:endParaRPr sz="2400" dirty="0">
              <a:ea typeface="楷体_GB2312" pitchFamily="49" charset="-122"/>
            </a:endParaRPr>
          </a:p>
          <a:p>
            <a:pPr lvl="1" algn="just"/>
            <a:r>
              <a:rPr dirty="0" smtClean="0"/>
              <a:t>临床意义</a:t>
            </a:r>
            <a:endParaRPr lang="en-US" dirty="0" smtClean="0"/>
          </a:p>
          <a:p>
            <a:pPr lvl="2" algn="just"/>
            <a:r>
              <a:rPr sz="2400" dirty="0" smtClean="0">
                <a:ea typeface="楷体_GB2312" pitchFamily="49" charset="-122"/>
              </a:rPr>
              <a:t>游离液体</a:t>
            </a:r>
            <a:r>
              <a:rPr lang="en-US" sz="2400" dirty="0" smtClean="0">
                <a:ea typeface="楷体_GB2312" pitchFamily="49" charset="-122"/>
              </a:rPr>
              <a:t>1000</a:t>
            </a:r>
            <a:r>
              <a:rPr lang="en-US" altLang="zh-CN" sz="2400" dirty="0" smtClean="0">
                <a:ea typeface="楷体_GB2312" pitchFamily="49" charset="-122"/>
              </a:rPr>
              <a:t>ml</a:t>
            </a:r>
            <a:r>
              <a:rPr sz="2400" dirty="0" smtClean="0">
                <a:ea typeface="楷体_GB2312" pitchFamily="49" charset="-122"/>
              </a:rPr>
              <a:t>以上</a:t>
            </a:r>
            <a:endParaRPr sz="2400" dirty="0">
              <a:ea typeface="楷体_GB2312" pitchFamily="49" charset="-122"/>
            </a:endParaRPr>
          </a:p>
          <a:p>
            <a:pPr lvl="1" algn="just"/>
            <a:r>
              <a:rPr dirty="0" smtClean="0"/>
              <a:t>病因</a:t>
            </a:r>
            <a:endParaRPr lang="en-US" dirty="0" smtClean="0"/>
          </a:p>
          <a:p>
            <a:pPr lvl="2" algn="just"/>
            <a:r>
              <a:rPr sz="2400" dirty="0" smtClean="0">
                <a:ea typeface="楷体_GB2312" pitchFamily="49" charset="-122"/>
              </a:rPr>
              <a:t>肝硬化、腹膜炎等</a:t>
            </a:r>
            <a:endParaRPr lang="zh-CN" altLang="en-US" sz="28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6" descr="D:\sun\教学\评估\图片\扫描图\腹部\移动性浊音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14805" y="1628800"/>
            <a:ext cx="224344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D:\sun\教学\评估\图片\扫描图\腹部\移动性浊音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4077071"/>
            <a:ext cx="2952328" cy="174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2292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>
              <a:buNone/>
            </a:pPr>
            <a:r>
              <a:rPr lang="zh-CN" altLang="en-US" dirty="0"/>
              <a:t>四</a:t>
            </a:r>
            <a:r>
              <a:rPr lang="zh-CN" altLang="en-US" dirty="0" smtClean="0"/>
              <a:t>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（三）</a:t>
            </a:r>
            <a:r>
              <a:rPr lang="zh-CN" altLang="en-US" dirty="0" smtClean="0"/>
              <a:t>肝叩诊</a:t>
            </a:r>
            <a:endParaRPr lang="zh-CN" altLang="en-US" dirty="0" smtClean="0"/>
          </a:p>
          <a:p>
            <a:pPr lvl="1" algn="just"/>
            <a:r>
              <a:rPr lang="zh-CN" altLang="en-US" dirty="0" smtClean="0"/>
              <a:t>肝上界及肝下界</a:t>
            </a:r>
          </a:p>
          <a:p>
            <a:pPr lvl="2" algn="just"/>
            <a:r>
              <a:rPr lang="zh-CN" altLang="en-US" dirty="0" smtClean="0"/>
              <a:t>叩诊方法</a:t>
            </a:r>
            <a:endParaRPr lang="en-US" altLang="zh-CN" dirty="0" smtClean="0"/>
          </a:p>
          <a:p>
            <a:pPr lvl="3" algn="just"/>
            <a:r>
              <a:rPr lang="zh-CN" altLang="en-US" dirty="0" smtClean="0"/>
              <a:t>相对浊音界</a:t>
            </a:r>
            <a:endParaRPr lang="zh-CN" altLang="en-US" dirty="0" smtClean="0">
              <a:ea typeface="楷体_GB2312" pitchFamily="49" charset="-122"/>
            </a:endParaRPr>
          </a:p>
          <a:p>
            <a:pPr lvl="3" algn="just"/>
            <a:r>
              <a:rPr lang="zh-CN" altLang="en-US" dirty="0" smtClean="0"/>
              <a:t>绝对浊音界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正常表现</a:t>
            </a:r>
            <a:endParaRPr lang="en-US" altLang="zh-CN" dirty="0" smtClean="0"/>
          </a:p>
          <a:p>
            <a:pPr lvl="2" algn="just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5" descr="D:\sun\教学\评估\图片\扫描图\胸肺\肺下界移动度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714488"/>
            <a:ext cx="1629062" cy="114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D:\sun\教学\评估\图片\扫描图\胸肺\肺下界移动度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3357562"/>
            <a:ext cx="1646126" cy="113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rrowheads="1"/>
          </p:cNvPicPr>
          <p:nvPr/>
        </p:nvPicPr>
        <p:blipFill>
          <a:blip r:embed="rId4" cstate="print"/>
          <a:srcRect t="-194" b="-389"/>
          <a:stretch>
            <a:fillRect/>
          </a:stretch>
        </p:blipFill>
        <p:spPr bwMode="auto">
          <a:xfrm>
            <a:off x="4714876" y="1785926"/>
            <a:ext cx="1871656" cy="157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132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just">
              <a:buNone/>
            </a:pPr>
            <a:r>
              <a:rPr lang="zh-CN" altLang="en-US" dirty="0"/>
              <a:t>四</a:t>
            </a:r>
            <a:r>
              <a:rPr lang="zh-CN" altLang="en-US" dirty="0" smtClean="0"/>
              <a:t>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（三）</a:t>
            </a:r>
            <a:r>
              <a:rPr lang="zh-CN" altLang="en-US" dirty="0" smtClean="0"/>
              <a:t>肝叩诊</a:t>
            </a:r>
            <a:endParaRPr lang="zh-CN" altLang="en-US" dirty="0" smtClean="0"/>
          </a:p>
          <a:p>
            <a:pPr lvl="2" algn="just"/>
            <a:r>
              <a:rPr lang="zh-CN" altLang="en-US" dirty="0" smtClean="0"/>
              <a:t>临床意义</a:t>
            </a:r>
            <a:endParaRPr lang="en-US" altLang="zh-CN" dirty="0" smtClean="0"/>
          </a:p>
          <a:p>
            <a:pPr lvl="3" algn="just"/>
            <a:r>
              <a:rPr lang="zh-CN" altLang="en-US" dirty="0" smtClean="0"/>
              <a:t>肝</a:t>
            </a:r>
            <a:r>
              <a:rPr lang="zh-CN" altLang="en-US" dirty="0"/>
              <a:t>浊音界</a:t>
            </a:r>
            <a:r>
              <a:rPr lang="zh-CN" altLang="en-US" dirty="0" smtClean="0"/>
              <a:t>扩大：</a:t>
            </a:r>
            <a:r>
              <a:rPr lang="zh-CN" altLang="en-US" sz="2400" dirty="0" smtClean="0">
                <a:solidFill>
                  <a:srgbClr val="7030A0"/>
                </a:solidFill>
              </a:rPr>
              <a:t>肝癌</a:t>
            </a:r>
            <a:r>
              <a:rPr lang="zh-CN" altLang="en-US" sz="2400" dirty="0">
                <a:solidFill>
                  <a:srgbClr val="7030A0"/>
                </a:solidFill>
              </a:rPr>
              <a:t>、肝淤血、</a:t>
            </a:r>
            <a:r>
              <a:rPr lang="zh-CN" altLang="en-US" sz="2400" dirty="0" smtClean="0">
                <a:solidFill>
                  <a:srgbClr val="7030A0"/>
                </a:solidFill>
              </a:rPr>
              <a:t>肝炎</a:t>
            </a:r>
            <a:r>
              <a:rPr lang="zh-CN" altLang="en-US" sz="2400" dirty="0">
                <a:solidFill>
                  <a:srgbClr val="7030A0"/>
                </a:solidFill>
              </a:rPr>
              <a:t>等</a:t>
            </a:r>
            <a:endParaRPr lang="en-US" altLang="zh-CN" sz="2400" dirty="0" smtClean="0">
              <a:solidFill>
                <a:srgbClr val="7030A0"/>
              </a:solidFill>
            </a:endParaRPr>
          </a:p>
          <a:p>
            <a:pPr lvl="3" algn="just"/>
            <a:r>
              <a:rPr lang="zh-CN" altLang="en-US" dirty="0" smtClean="0"/>
              <a:t>肝</a:t>
            </a:r>
            <a:r>
              <a:rPr lang="zh-CN" altLang="en-US" dirty="0"/>
              <a:t>浊音界</a:t>
            </a:r>
            <a:r>
              <a:rPr lang="zh-CN" altLang="en-US" dirty="0" smtClean="0"/>
              <a:t>缩小：</a:t>
            </a:r>
            <a:r>
              <a:rPr lang="zh-CN" altLang="en-US" sz="2400" dirty="0">
                <a:solidFill>
                  <a:srgbClr val="7030A0"/>
                </a:solidFill>
              </a:rPr>
              <a:t>急性肝坏死、肝硬化、胃</a:t>
            </a:r>
            <a:r>
              <a:rPr lang="zh-CN" altLang="en-US" sz="2400" dirty="0" smtClean="0">
                <a:solidFill>
                  <a:srgbClr val="7030A0"/>
                </a:solidFill>
              </a:rPr>
              <a:t>肠胀气等</a:t>
            </a:r>
            <a:endParaRPr lang="en-US" altLang="zh-CN" sz="2400" dirty="0">
              <a:solidFill>
                <a:srgbClr val="7030A0"/>
              </a:solidFill>
            </a:endParaRPr>
          </a:p>
          <a:p>
            <a:pPr lvl="3" algn="just"/>
            <a:r>
              <a:rPr lang="zh-CN" altLang="en-US" dirty="0" smtClean="0"/>
              <a:t>肝</a:t>
            </a:r>
            <a:r>
              <a:rPr lang="zh-CN" altLang="en-US" dirty="0"/>
              <a:t>浊音界</a:t>
            </a:r>
            <a:r>
              <a:rPr lang="zh-CN" altLang="en-US" dirty="0" smtClean="0"/>
              <a:t>消失：</a:t>
            </a:r>
            <a:r>
              <a:rPr lang="zh-CN" altLang="en-US" sz="2400" dirty="0">
                <a:solidFill>
                  <a:srgbClr val="7030A0"/>
                </a:solidFill>
              </a:rPr>
              <a:t>胃、</a:t>
            </a:r>
            <a:r>
              <a:rPr lang="zh-CN" altLang="en-US" sz="2400" dirty="0" smtClean="0">
                <a:solidFill>
                  <a:srgbClr val="7030A0"/>
                </a:solidFill>
              </a:rPr>
              <a:t>肠穿孔，间位</a:t>
            </a:r>
            <a:r>
              <a:rPr lang="zh-CN" altLang="en-US" sz="2400" dirty="0" smtClean="0">
                <a:solidFill>
                  <a:srgbClr val="7030A0"/>
                </a:solidFill>
              </a:rPr>
              <a:t>结肠等</a:t>
            </a:r>
            <a:endParaRPr lang="en-US" altLang="zh-CN" sz="2400" dirty="0">
              <a:solidFill>
                <a:srgbClr val="7030A0"/>
              </a:solidFill>
            </a:endParaRPr>
          </a:p>
          <a:p>
            <a:pPr lvl="3" algn="just"/>
            <a:r>
              <a:rPr lang="zh-CN" altLang="en-US" dirty="0" smtClean="0"/>
              <a:t>肝</a:t>
            </a:r>
            <a:r>
              <a:rPr lang="zh-CN" altLang="en-US" dirty="0"/>
              <a:t>浊音界上</a:t>
            </a:r>
            <a:r>
              <a:rPr lang="zh-CN" altLang="en-US" dirty="0" smtClean="0"/>
              <a:t>移：</a:t>
            </a:r>
            <a:r>
              <a:rPr lang="zh-CN" altLang="en-US" sz="2400" dirty="0">
                <a:solidFill>
                  <a:srgbClr val="7030A0"/>
                </a:solidFill>
              </a:rPr>
              <a:t>右肺纤维化、右下肺不张、</a:t>
            </a:r>
            <a:r>
              <a:rPr lang="zh-CN" altLang="en-US" sz="2400" dirty="0" smtClean="0">
                <a:solidFill>
                  <a:srgbClr val="7030A0"/>
                </a:solidFill>
              </a:rPr>
              <a:t>气腹等</a:t>
            </a:r>
            <a:endParaRPr lang="en-US" altLang="zh-CN" sz="2400" dirty="0">
              <a:solidFill>
                <a:srgbClr val="7030A0"/>
              </a:solidFill>
            </a:endParaRPr>
          </a:p>
          <a:p>
            <a:pPr lvl="3" algn="just"/>
            <a:r>
              <a:rPr lang="zh-CN" altLang="en-US" dirty="0" smtClean="0"/>
              <a:t>肝</a:t>
            </a:r>
            <a:r>
              <a:rPr lang="zh-CN" altLang="en-US" dirty="0"/>
              <a:t>浊音界下</a:t>
            </a:r>
            <a:r>
              <a:rPr lang="zh-CN" altLang="en-US" dirty="0" smtClean="0"/>
              <a:t>移：</a:t>
            </a:r>
            <a:r>
              <a:rPr lang="zh-CN" altLang="en-US" sz="2400" dirty="0">
                <a:solidFill>
                  <a:srgbClr val="7030A0"/>
                </a:solidFill>
              </a:rPr>
              <a:t>肺气肿、右侧</a:t>
            </a:r>
            <a:r>
              <a:rPr lang="zh-CN" altLang="en-US" sz="2400" dirty="0" smtClean="0">
                <a:solidFill>
                  <a:srgbClr val="7030A0"/>
                </a:solidFill>
              </a:rPr>
              <a:t>张力性气胸等</a:t>
            </a:r>
            <a:endParaRPr lang="zh-CN" altLang="en-US" sz="2400" dirty="0">
              <a:solidFill>
                <a:srgbClr val="7030A0"/>
              </a:solidFill>
            </a:endParaRPr>
          </a:p>
          <a:p>
            <a:pPr lvl="1" algn="just"/>
            <a:r>
              <a:rPr lang="zh-CN" altLang="en-US" dirty="0"/>
              <a:t>肝区叩击</a:t>
            </a:r>
            <a:r>
              <a:rPr lang="zh-CN" altLang="en-US" dirty="0" smtClean="0"/>
              <a:t>痛</a:t>
            </a:r>
            <a:endParaRPr lang="en-US" altLang="zh-CN" dirty="0" smtClean="0"/>
          </a:p>
          <a:p>
            <a:pPr lvl="2" algn="just"/>
            <a:r>
              <a:rPr lang="zh-CN" altLang="zh-CN" dirty="0"/>
              <a:t>肝炎、肝脓肿、肝癌、肝淤血等</a:t>
            </a:r>
            <a:endParaRPr lang="zh-CN" altLang="en-US" dirty="0"/>
          </a:p>
          <a:p>
            <a:pPr lvl="2" algn="just"/>
            <a:endParaRPr lang="en-US" altLang="zh-CN" dirty="0" smtClean="0"/>
          </a:p>
          <a:p>
            <a:pPr lvl="2" algn="just"/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8" name="Picture 2" descr="DSC007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00" y="4754408"/>
            <a:ext cx="1987637" cy="148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771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8083624" cy="5033978"/>
          </a:xfrm>
        </p:spPr>
        <p:txBody>
          <a:bodyPr/>
          <a:lstStyle/>
          <a:p>
            <a:pPr algn="just">
              <a:buNone/>
            </a:pPr>
            <a:r>
              <a:rPr lang="zh-CN" altLang="en-US" dirty="0" smtClean="0"/>
              <a:t>（四）肾脏叩诊</a:t>
            </a:r>
          </a:p>
          <a:p>
            <a:pPr lvl="1" algn="just"/>
            <a:r>
              <a:rPr lang="zh-CN" altLang="en-US" dirty="0" smtClean="0"/>
              <a:t>评估</a:t>
            </a:r>
            <a:r>
              <a:rPr dirty="0" smtClean="0"/>
              <a:t>方法</a:t>
            </a:r>
            <a:endParaRPr lang="en-US" dirty="0" smtClean="0"/>
          </a:p>
          <a:p>
            <a:pPr lvl="2" algn="just"/>
            <a:r>
              <a:rPr dirty="0">
                <a:ea typeface="楷体_GB2312" pitchFamily="49" charset="-122"/>
              </a:rPr>
              <a:t>间接叩击</a:t>
            </a:r>
          </a:p>
          <a:p>
            <a:pPr lvl="1" algn="just"/>
            <a:r>
              <a:rPr lang="zh-CN" altLang="en-US" dirty="0" smtClean="0"/>
              <a:t>临床</a:t>
            </a:r>
            <a:r>
              <a:rPr dirty="0" smtClean="0"/>
              <a:t>意义</a:t>
            </a:r>
            <a:endParaRPr lang="en-US" dirty="0" smtClean="0"/>
          </a:p>
          <a:p>
            <a:pPr lvl="2" algn="just"/>
            <a:r>
              <a:rPr dirty="0">
                <a:ea typeface="楷体_GB2312" pitchFamily="49" charset="-122"/>
              </a:rPr>
              <a:t>肾盂肾炎、肾小球肾炎、肾结石、</a:t>
            </a:r>
            <a:r>
              <a:rPr dirty="0" smtClean="0">
                <a:ea typeface="楷体_GB2312" pitchFamily="49" charset="-122"/>
              </a:rPr>
              <a:t>肾结核等</a:t>
            </a:r>
            <a:endParaRPr dirty="0"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026" name="Picture 2" descr="暴风截屏2011061201233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860032" y="1340768"/>
            <a:ext cx="1565542" cy="134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4033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四、叩诊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（五）膀胱叩诊</a:t>
            </a:r>
          </a:p>
          <a:p>
            <a:pPr lvl="1" algn="just"/>
            <a:r>
              <a:rPr dirty="0" smtClean="0"/>
              <a:t>主要用于判断膀胱的充盈程度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00232" y="2571744"/>
            <a:ext cx="227650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69179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dirty="0" smtClean="0"/>
              <a:t>触诊的注意事项</a:t>
            </a:r>
          </a:p>
          <a:p>
            <a:pPr lvl="1" algn="just"/>
            <a:r>
              <a:rPr lang="zh-CN" altLang="en-US" dirty="0" smtClean="0"/>
              <a:t>受检者的姿势与要求</a:t>
            </a:r>
          </a:p>
          <a:p>
            <a:pPr lvl="2" algn="just"/>
            <a:r>
              <a:rPr dirty="0">
                <a:ea typeface="楷体_GB2312" pitchFamily="49" charset="-122"/>
              </a:rPr>
              <a:t>双腿屈曲稍分开，做均匀的腹式呼吸</a:t>
            </a:r>
          </a:p>
          <a:p>
            <a:pPr lvl="1" algn="just"/>
            <a:r>
              <a:rPr lang="zh-CN" altLang="en-US" dirty="0" smtClean="0"/>
              <a:t>顺序</a:t>
            </a:r>
          </a:p>
          <a:p>
            <a:pPr lvl="2" algn="just"/>
            <a:r>
              <a:rPr lang="zh-CN" altLang="en-US" dirty="0" smtClean="0">
                <a:ea typeface="楷体_GB2312" pitchFamily="49" charset="-122"/>
              </a:rPr>
              <a:t>逆时针方向</a:t>
            </a:r>
          </a:p>
          <a:p>
            <a:pPr lvl="2" algn="just"/>
            <a:r>
              <a:rPr lang="zh-CN" altLang="en-US" dirty="0" smtClean="0">
                <a:ea typeface="楷体_GB2312" pitchFamily="49" charset="-122"/>
              </a:rPr>
              <a:t>健侧 </a:t>
            </a:r>
            <a:r>
              <a:rPr lang="zh-CN" altLang="en-US" dirty="0" smtClean="0">
                <a:solidFill>
                  <a:srgbClr val="00B050"/>
                </a:solidFill>
                <a:ea typeface="楷体_GB2312" pitchFamily="49" charset="-122"/>
              </a:rPr>
              <a:t>→</a:t>
            </a:r>
            <a:r>
              <a:rPr lang="zh-CN" altLang="en-US" dirty="0" smtClean="0">
                <a:ea typeface="楷体_GB2312" pitchFamily="49" charset="-122"/>
              </a:rPr>
              <a:t> 患侧</a:t>
            </a:r>
          </a:p>
          <a:p>
            <a:pPr lvl="1" algn="just"/>
            <a:r>
              <a:rPr lang="zh-CN" altLang="en-US" dirty="0" smtClean="0"/>
              <a:t>手应温暖，动作轻柔</a:t>
            </a:r>
            <a:endParaRPr lang="zh-CN" altLang="en-US" dirty="0" smtClean="0">
              <a:ea typeface="楷体_GB2312" pitchFamily="49" charset="-122"/>
            </a:endParaRPr>
          </a:p>
          <a:p>
            <a:pPr lvl="1" algn="just"/>
            <a:r>
              <a:rPr lang="zh-CN" altLang="en-US" dirty="0" smtClean="0"/>
              <a:t>注意观察受检者的表情，询问受检者的感觉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2" descr="腹部触诊顺序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2065" y="2857496"/>
            <a:ext cx="1798939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07817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</a:p>
        </p:txBody>
      </p:sp>
      <p:sp>
        <p:nvSpPr>
          <p:cNvPr id="24579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（一）腹壁紧张度</a:t>
            </a:r>
          </a:p>
          <a:p>
            <a:pPr lvl="1" algn="just"/>
            <a:r>
              <a:rPr lang="zh-CN" altLang="en-US" dirty="0" smtClean="0"/>
              <a:t>正常</a:t>
            </a:r>
            <a:endParaRPr lang="en-US" altLang="zh-CN" dirty="0" smtClean="0"/>
          </a:p>
          <a:p>
            <a:pPr lvl="2" algn="just"/>
            <a:r>
              <a:rPr dirty="0" smtClean="0"/>
              <a:t>腹壁柔软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腹壁紧张度增加（肌紧张）</a:t>
            </a:r>
          </a:p>
          <a:p>
            <a:pPr lvl="2"/>
            <a:r>
              <a:rPr lang="zh-CN" altLang="en-US" dirty="0" smtClean="0"/>
              <a:t>病因</a:t>
            </a:r>
            <a:endParaRPr lang="zh-CN" altLang="en-US" dirty="0" smtClean="0">
              <a:ea typeface="楷体_GB2312" pitchFamily="49" charset="-122"/>
            </a:endParaRPr>
          </a:p>
          <a:p>
            <a:pPr lvl="3" algn="just"/>
            <a:r>
              <a:rPr lang="zh-CN" altLang="en-US" sz="2800" dirty="0" smtClean="0"/>
              <a:t>急、慢性腹膜炎</a:t>
            </a:r>
          </a:p>
          <a:p>
            <a:pPr lvl="4" algn="just"/>
            <a:r>
              <a:rPr lang="zh-CN" altLang="en-US" sz="2200" dirty="0" smtClean="0">
                <a:ea typeface="楷体_GB2312" pitchFamily="49" charset="-122"/>
              </a:rPr>
              <a:t>板状腹</a:t>
            </a:r>
            <a:r>
              <a:rPr altLang="en-US" sz="2200" dirty="0" smtClean="0">
                <a:ea typeface="楷体_GB2312" pitchFamily="49" charset="-122"/>
              </a:rPr>
              <a:t>（</a:t>
            </a:r>
            <a:r>
              <a:rPr altLang="en-US" sz="2200" dirty="0" smtClean="0">
                <a:solidFill>
                  <a:srgbClr val="C00000"/>
                </a:solidFill>
                <a:ea typeface="楷体_GB2312" pitchFamily="49" charset="-122"/>
              </a:rPr>
              <a:t>胃肠道穿孔等</a:t>
            </a:r>
            <a:r>
              <a:rPr altLang="en-US" sz="2200" dirty="0" smtClean="0">
                <a:ea typeface="楷体_GB2312" pitchFamily="49" charset="-122"/>
              </a:rPr>
              <a:t>）</a:t>
            </a:r>
            <a:endParaRPr lang="zh-CN" altLang="en-US" sz="2200" dirty="0" smtClean="0">
              <a:ea typeface="楷体_GB2312" pitchFamily="49" charset="-122"/>
            </a:endParaRPr>
          </a:p>
          <a:p>
            <a:pPr lvl="4" algn="just"/>
            <a:r>
              <a:rPr lang="zh-CN" altLang="en-US" sz="2200" dirty="0" smtClean="0">
                <a:ea typeface="楷体_GB2312" pitchFamily="49" charset="-122"/>
              </a:rPr>
              <a:t>柔韧感</a:t>
            </a:r>
            <a:r>
              <a:rPr altLang="en-US" sz="2200" dirty="0" smtClean="0">
                <a:ea typeface="楷体_GB2312" pitchFamily="49" charset="-122"/>
              </a:rPr>
              <a:t>（</a:t>
            </a:r>
            <a:r>
              <a:rPr sz="2200" dirty="0">
                <a:solidFill>
                  <a:srgbClr val="C00000"/>
                </a:solidFill>
                <a:ea typeface="楷体_GB2312" pitchFamily="49" charset="-122"/>
              </a:rPr>
              <a:t>结核性腹膜炎等</a:t>
            </a:r>
            <a:r>
              <a:rPr altLang="en-US" sz="2200" dirty="0" smtClean="0">
                <a:ea typeface="楷体_GB2312" pitchFamily="49" charset="-122"/>
              </a:rPr>
              <a:t>）</a:t>
            </a:r>
            <a:endParaRPr lang="zh-CN" altLang="en-US" sz="2200" dirty="0" smtClean="0">
              <a:ea typeface="楷体_GB2312" pitchFamily="49" charset="-122"/>
            </a:endParaRPr>
          </a:p>
        </p:txBody>
      </p:sp>
      <p:pic>
        <p:nvPicPr>
          <p:cNvPr id="24580" name="Picture 4" descr="D:\sun\教学\评估\图片\扫描图\腹部\浅触诊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285992"/>
            <a:ext cx="1841428" cy="154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567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z="3200" dirty="0"/>
              <a:t>腹部的体表标志与</a:t>
            </a:r>
            <a:r>
              <a:rPr lang="zh-CN" altLang="en-US" sz="3200" dirty="0" smtClean="0"/>
              <a:t>分区</a:t>
            </a:r>
            <a:endParaRPr lang="en-US" altLang="zh-CN" sz="3200" dirty="0" smtClean="0"/>
          </a:p>
          <a:p>
            <a:pPr lvl="1" algn="just"/>
            <a:r>
              <a:rPr lang="zh-CN" altLang="en-US" dirty="0"/>
              <a:t>腹部体表标志</a:t>
            </a:r>
          </a:p>
          <a:p>
            <a:pPr lvl="2" algn="just"/>
            <a:r>
              <a:rPr dirty="0" smtClean="0"/>
              <a:t>前面</a:t>
            </a:r>
            <a:endParaRPr dirty="0" smtClean="0">
              <a:ea typeface="楷体_GB2312" pitchFamily="49" charset="-122"/>
            </a:endParaRPr>
          </a:p>
          <a:p>
            <a:pPr lvl="3" algn="just"/>
            <a:r>
              <a:rPr sz="2800" dirty="0" smtClean="0"/>
              <a:t>剑突</a:t>
            </a:r>
            <a:endParaRPr sz="2800" dirty="0" smtClean="0">
              <a:ea typeface="楷体_GB2312" pitchFamily="49" charset="-122"/>
            </a:endParaRPr>
          </a:p>
          <a:p>
            <a:pPr lvl="3" algn="just"/>
            <a:r>
              <a:rPr sz="2800" dirty="0" smtClean="0"/>
              <a:t>肋弓下缘</a:t>
            </a:r>
          </a:p>
          <a:p>
            <a:pPr lvl="3" algn="just"/>
            <a:r>
              <a:rPr sz="2800" dirty="0" smtClean="0"/>
              <a:t>腹上角</a:t>
            </a:r>
            <a:endParaRPr sz="2800" dirty="0" smtClean="0">
              <a:ea typeface="楷体_GB2312" pitchFamily="49" charset="-122"/>
            </a:endParaRPr>
          </a:p>
          <a:p>
            <a:pPr lvl="3" algn="just"/>
            <a:r>
              <a:rPr sz="2800" dirty="0" smtClean="0"/>
              <a:t>脐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465187" y="4771033"/>
            <a:ext cx="511492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200150" lvl="2" indent="-285750" algn="just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Wingdings" pitchFamily="2" charset="2"/>
              <a:buChar char="§"/>
            </a:pPr>
            <a:r>
              <a:rPr lang="zh-CN" altLang="en-US" sz="2800" dirty="0">
                <a:solidFill>
                  <a:srgbClr val="1D1496"/>
                </a:solidFill>
                <a:latin typeface="+mn-lt"/>
              </a:rPr>
              <a:t>后面</a:t>
            </a:r>
            <a:endParaRPr lang="en-US" altLang="zh-CN" sz="2800" dirty="0">
              <a:solidFill>
                <a:srgbClr val="1D1496"/>
              </a:solidFill>
              <a:latin typeface="+mn-lt"/>
            </a:endParaRPr>
          </a:p>
          <a:p>
            <a:pPr marL="1600200" lvl="3" indent="-228600" algn="just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Char char="l"/>
            </a:pPr>
            <a:r>
              <a:rPr lang="zh-CN" altLang="en-US" sz="2800" dirty="0">
                <a:solidFill>
                  <a:srgbClr val="692AA2"/>
                </a:solidFill>
                <a:latin typeface="Arial" pitchFamily="34" charset="0"/>
              </a:rPr>
              <a:t>第十二肋</a:t>
            </a:r>
            <a:endParaRPr lang="en-US" altLang="zh-CN" sz="2800" dirty="0">
              <a:solidFill>
                <a:srgbClr val="692AA2"/>
              </a:solidFill>
              <a:latin typeface="Arial" pitchFamily="34" charset="0"/>
            </a:endParaRPr>
          </a:p>
          <a:p>
            <a:pPr marL="1600200" lvl="3" indent="-228600" algn="just" eaLnBrk="0" hangingPunct="0">
              <a:spcBef>
                <a:spcPct val="20000"/>
              </a:spcBef>
              <a:buClr>
                <a:schemeClr val="tx1"/>
              </a:buClr>
              <a:buSzPct val="50000"/>
              <a:buFont typeface="Wingdings" pitchFamily="2" charset="2"/>
              <a:buChar char="l"/>
            </a:pPr>
            <a:r>
              <a:rPr lang="zh-CN" altLang="en-US" sz="2800" dirty="0">
                <a:solidFill>
                  <a:srgbClr val="692AA2"/>
                </a:solidFill>
                <a:latin typeface="Arial" pitchFamily="34" charset="0"/>
              </a:rPr>
              <a:t>肋脊角</a:t>
            </a:r>
            <a:endParaRPr lang="en-US" altLang="zh-CN" sz="2800" dirty="0">
              <a:solidFill>
                <a:srgbClr val="692AA2"/>
              </a:solidFill>
              <a:latin typeface="Arial" pitchFamily="34" charset="0"/>
            </a:endParaRPr>
          </a:p>
        </p:txBody>
      </p:sp>
      <p:pic>
        <p:nvPicPr>
          <p:cNvPr id="7" name="Picture 5" descr="D:\sun\教学\评估\图片\扫描图\腹部\腹部标志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4506" y="1377864"/>
            <a:ext cx="2793998" cy="212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6" r="25455"/>
          <a:stretch>
            <a:fillRect/>
          </a:stretch>
        </p:blipFill>
        <p:spPr bwMode="auto">
          <a:xfrm>
            <a:off x="6853222" y="3700455"/>
            <a:ext cx="2105910" cy="239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870803" y="5668851"/>
            <a:ext cx="861437" cy="35243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</a:rPr>
              <a:t>肋</a:t>
            </a:r>
            <a:r>
              <a:rPr lang="zh-CN" altLang="en-US" b="1" dirty="0" smtClean="0">
                <a:solidFill>
                  <a:srgbClr val="0000FF"/>
                </a:solidFill>
              </a:rPr>
              <a:t>脊角</a:t>
            </a:r>
            <a:endParaRPr lang="zh-CN" altLang="en-US" b="1" dirty="0">
              <a:solidFill>
                <a:srgbClr val="0000FF"/>
              </a:solidFill>
            </a:endParaRPr>
          </a:p>
          <a:p>
            <a:pPr algn="ctr"/>
            <a:endParaRPr lang="en-US" altLang="zh-CN" b="1" dirty="0">
              <a:solidFill>
                <a:srgbClr val="0000FF"/>
              </a:solidFill>
            </a:endParaRPr>
          </a:p>
        </p:txBody>
      </p:sp>
      <p:cxnSp>
        <p:nvCxnSpPr>
          <p:cNvPr id="11" name="直接箭头连接符 10"/>
          <p:cNvCxnSpPr>
            <a:stCxn id="9" idx="3"/>
          </p:cNvCxnSpPr>
          <p:nvPr/>
        </p:nvCxnSpPr>
        <p:spPr>
          <a:xfrm flipV="1">
            <a:off x="6732240" y="5668851"/>
            <a:ext cx="1080120" cy="176219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内容占位符 2"/>
          <p:cNvSpPr txBox="1">
            <a:spLocks/>
          </p:cNvSpPr>
          <p:nvPr/>
        </p:nvSpPr>
        <p:spPr bwMode="auto">
          <a:xfrm>
            <a:off x="2555776" y="2780928"/>
            <a:ext cx="383515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3000" b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lang="zh-CN" altLang="en-US" sz="2800" b="0" dirty="0" smtClean="0">
                <a:solidFill>
                  <a:srgbClr val="1D1496"/>
                </a:solidFill>
                <a:latin typeface="楷体_GB2312" pitchFamily="49" charset="-122"/>
                <a:ea typeface="楷体_GB2312" pitchFamily="49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lang="zh-CN" altLang="en-US" sz="2600" b="0" dirty="0" smtClean="0">
                <a:solidFill>
                  <a:srgbClr val="692AA2"/>
                </a:solidFill>
                <a:latin typeface="Arial" pitchFamily="34" charset="0"/>
                <a:ea typeface="楷体_GB2312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lang="zh-CN" altLang="en-US" sz="2600" b="0" dirty="0" smtClean="0">
                <a:solidFill>
                  <a:srgbClr val="0070C0"/>
                </a:solidFill>
                <a:latin typeface="Arial" pitchFamily="34" charset="0"/>
                <a:ea typeface="楷体_GB2312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400" b="0" dirty="0">
                <a:solidFill>
                  <a:srgbClr val="00B050"/>
                </a:solidFill>
                <a:latin typeface="Arial" pitchFamily="34" charset="0"/>
                <a:ea typeface="楷体_GB2312" pitchFamily="49" charset="-122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3" algn="just">
              <a:defRPr/>
            </a:pPr>
            <a:r>
              <a:rPr lang="zh-CN" altLang="en-US" smtClean="0"/>
              <a:t>腹直肌外缘</a:t>
            </a:r>
          </a:p>
          <a:p>
            <a:pPr lvl="3" algn="just">
              <a:defRPr/>
            </a:pPr>
            <a:r>
              <a:rPr lang="zh-CN" altLang="en-US" smtClean="0"/>
              <a:t>髂前上棘</a:t>
            </a:r>
          </a:p>
          <a:p>
            <a:pPr lvl="3" algn="just">
              <a:defRPr/>
            </a:pPr>
            <a:r>
              <a:rPr lang="zh-CN" altLang="en-US" smtClean="0"/>
              <a:t>腹股沟韧带</a:t>
            </a:r>
          </a:p>
          <a:p>
            <a:pPr lvl="3" algn="just">
              <a:defRPr/>
            </a:pPr>
            <a:r>
              <a:rPr lang="zh-CN" altLang="en-US" smtClean="0"/>
              <a:t>腹中线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855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（二）压痛与反跳痛</a:t>
            </a:r>
          </a:p>
          <a:p>
            <a:pPr lvl="1" algn="just"/>
            <a:r>
              <a:rPr lang="zh-CN" altLang="en-US" dirty="0" smtClean="0"/>
              <a:t>压痛</a:t>
            </a:r>
            <a:endParaRPr lang="en-US" altLang="zh-CN" dirty="0" smtClean="0"/>
          </a:p>
          <a:p>
            <a:pPr lvl="2" algn="just"/>
            <a:r>
              <a:rPr dirty="0"/>
              <a:t>常见病因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/>
              <a:t>腹膜炎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/>
              <a:t>腹腔脏器的炎症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/>
              <a:t>空腔脏器迅速膨大或痉挛</a:t>
            </a:r>
            <a:endParaRPr dirty="0">
              <a:ea typeface="楷体_GB2312" pitchFamily="49" charset="-122"/>
            </a:endParaRPr>
          </a:p>
          <a:p>
            <a:pPr lvl="2" algn="just"/>
            <a:r>
              <a:rPr dirty="0"/>
              <a:t>临床意义</a:t>
            </a:r>
          </a:p>
          <a:p>
            <a:pPr lvl="3" algn="just"/>
            <a:r>
              <a:rPr dirty="0" smtClean="0"/>
              <a:t>常为病变所在部位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8" name="Picture 2" descr="DSC0075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57950" y="2428868"/>
            <a:ext cx="1623009" cy="1219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Administrator\My Documents\My Pictures\WINDVD Capture\阑尾压痛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143380"/>
            <a:ext cx="1571636" cy="1731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643702" y="600076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1D1496"/>
                </a:solidFill>
                <a:latin typeface="隶书" pitchFamily="49" charset="-122"/>
                <a:ea typeface="隶书" pitchFamily="49" charset="-122"/>
              </a:rPr>
              <a:t>阑尾压痛点</a:t>
            </a:r>
            <a:endParaRPr lang="zh-CN" altLang="en-US" dirty="0">
              <a:solidFill>
                <a:srgbClr val="1D1496"/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rot="16200000" flipV="1">
            <a:off x="6809061" y="5523185"/>
            <a:ext cx="714380" cy="240786"/>
          </a:xfrm>
          <a:prstGeom prst="straightConnector1">
            <a:avLst/>
          </a:prstGeom>
          <a:ln w="19050">
            <a:solidFill>
              <a:srgbClr val="FE230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03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五、触诊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764" y="1273191"/>
            <a:ext cx="6200564" cy="348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339752" y="4941168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腹部常见</a:t>
            </a:r>
            <a:r>
              <a:rPr lang="zh-CN" altLang="zh-CN" sz="32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疾病</a:t>
            </a:r>
            <a:r>
              <a:rPr lang="zh-CN" altLang="en-US" sz="32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zh-CN" sz="32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压痛</a:t>
            </a:r>
            <a:r>
              <a:rPr lang="zh-CN" altLang="zh-CN" sz="32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部位</a:t>
            </a:r>
            <a:endParaRPr lang="zh-CN" altLang="en-US" sz="3200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4399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6553216" cy="5033978"/>
          </a:xfrm>
        </p:spPr>
        <p:txBody>
          <a:bodyPr/>
          <a:lstStyle/>
          <a:p>
            <a:pPr lvl="1"/>
            <a:r>
              <a:rPr lang="zh-CN" altLang="en-US" dirty="0" smtClean="0"/>
              <a:t>反跳痛</a:t>
            </a:r>
            <a:endParaRPr lang="en-US" altLang="zh-CN" dirty="0" smtClean="0"/>
          </a:p>
          <a:p>
            <a:pPr lvl="2" algn="just"/>
            <a:r>
              <a:rPr dirty="0"/>
              <a:t>检查方法</a:t>
            </a:r>
          </a:p>
          <a:p>
            <a:pPr lvl="3" algn="just"/>
            <a:r>
              <a:rPr dirty="0"/>
              <a:t>用并拢的手指压于有压痛部位稍停片刻</a:t>
            </a:r>
            <a:r>
              <a:rPr lang="en-US" altLang="zh-CN" dirty="0"/>
              <a:t>,</a:t>
            </a:r>
            <a:r>
              <a:rPr dirty="0"/>
              <a:t> </a:t>
            </a:r>
            <a:r>
              <a:rPr dirty="0" smtClean="0"/>
              <a:t>然后将手迅速抬起，若</a:t>
            </a:r>
            <a:r>
              <a:rPr lang="zh-CN" altLang="en-US" dirty="0" smtClean="0"/>
              <a:t>患者</a:t>
            </a:r>
            <a:r>
              <a:rPr dirty="0" smtClean="0"/>
              <a:t>感觉腹痛骤然加剧</a:t>
            </a:r>
            <a:r>
              <a:rPr lang="en-US" dirty="0"/>
              <a:t>,</a:t>
            </a:r>
            <a:r>
              <a:rPr dirty="0"/>
              <a:t>并伴有痛苦表情</a:t>
            </a:r>
            <a:r>
              <a:rPr lang="en-US" dirty="0"/>
              <a:t>,</a:t>
            </a:r>
            <a:r>
              <a:rPr dirty="0"/>
              <a:t>称为反跳痛</a:t>
            </a:r>
          </a:p>
          <a:p>
            <a:pPr lvl="2" algn="just"/>
            <a:r>
              <a:rPr dirty="0"/>
              <a:t>临床意义</a:t>
            </a:r>
          </a:p>
          <a:p>
            <a:pPr lvl="3" algn="just"/>
            <a:r>
              <a:rPr dirty="0" smtClean="0"/>
              <a:t>炎症累及壁层腹膜</a:t>
            </a:r>
            <a:endParaRPr lang="en-US" dirty="0" smtClean="0"/>
          </a:p>
          <a:p>
            <a:pPr lvl="3" algn="just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2050" name="Picture 2" descr="DSC007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305" y="1988840"/>
            <a:ext cx="1816759" cy="136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DSC0075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305" y="3429000"/>
            <a:ext cx="1798301" cy="1349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1403648" y="5085184"/>
            <a:ext cx="5472608" cy="100811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800" b="1" dirty="0" smtClean="0">
                <a:solidFill>
                  <a:srgbClr val="FFFF00"/>
                </a:solidFill>
                <a:latin typeface="+mn-ea"/>
              </a:rPr>
              <a:t>腹膜</a:t>
            </a:r>
            <a:r>
              <a:rPr lang="zh-CN" altLang="zh-CN" sz="2800" b="1" dirty="0">
                <a:solidFill>
                  <a:srgbClr val="FFFF00"/>
                </a:solidFill>
                <a:latin typeface="+mn-ea"/>
              </a:rPr>
              <a:t>刺激</a:t>
            </a:r>
            <a:r>
              <a:rPr lang="zh-CN" altLang="zh-CN" sz="2800" b="1" dirty="0" smtClean="0">
                <a:solidFill>
                  <a:srgbClr val="FFFF00"/>
                </a:solidFill>
                <a:latin typeface="+mn-ea"/>
              </a:rPr>
              <a:t>征</a:t>
            </a:r>
            <a:endParaRPr lang="en-US" altLang="zh-CN" sz="2800" b="1" dirty="0" smtClean="0">
              <a:solidFill>
                <a:srgbClr val="FFFF00"/>
              </a:solidFill>
              <a:latin typeface="+mn-ea"/>
            </a:endParaRPr>
          </a:p>
          <a:p>
            <a:r>
              <a:rPr lang="en-US" altLang="zh-CN" sz="2400" dirty="0" smtClean="0"/>
              <a:t>     </a:t>
            </a:r>
            <a:r>
              <a:rPr lang="zh-CN" altLang="en-US" sz="2400" dirty="0" smtClean="0"/>
              <a:t>为</a:t>
            </a:r>
            <a:r>
              <a:rPr lang="zh-CN" altLang="zh-CN" sz="2400" dirty="0" smtClean="0"/>
              <a:t>腹肌</a:t>
            </a:r>
            <a:r>
              <a:rPr lang="zh-CN" altLang="zh-CN" sz="2400" dirty="0"/>
              <a:t>紧张、压痛与反跳痛</a:t>
            </a:r>
            <a:r>
              <a:rPr lang="zh-CN" altLang="en-US" sz="2400" dirty="0"/>
              <a:t>的</a:t>
            </a:r>
            <a:r>
              <a:rPr lang="zh-CN" altLang="en-US" sz="2400" dirty="0" smtClean="0"/>
              <a:t>统称。</a:t>
            </a:r>
            <a:r>
              <a:rPr lang="en-US" altLang="zh-CN" sz="2400" dirty="0" smtClean="0"/>
              <a:t>    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10909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（三）波动感</a:t>
            </a:r>
          </a:p>
          <a:p>
            <a:pPr lvl="1"/>
            <a:r>
              <a:rPr lang="zh-CN" altLang="en-US" dirty="0" smtClean="0"/>
              <a:t>波动感</a:t>
            </a:r>
            <a:r>
              <a:rPr dirty="0" smtClean="0"/>
              <a:t>（</a:t>
            </a:r>
            <a:r>
              <a:rPr sz="2400" dirty="0" smtClean="0">
                <a:solidFill>
                  <a:srgbClr val="C00000"/>
                </a:solidFill>
              </a:rPr>
              <a:t>又称液波震颤</a:t>
            </a:r>
            <a:r>
              <a:rPr dirty="0" smtClean="0"/>
              <a:t>）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检查方法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临床意义</a:t>
            </a:r>
            <a:endParaRPr lang="en-US" altLang="zh-CN" dirty="0" smtClean="0"/>
          </a:p>
          <a:p>
            <a:pPr marL="1497330" lvl="3" indent="-246888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dirty="0" smtClean="0"/>
              <a:t>大量腹水</a:t>
            </a:r>
            <a:endParaRPr dirty="0"/>
          </a:p>
          <a:p>
            <a:pPr marL="1497330" lvl="3" indent="-246888" eaLnBrk="1" fontAlgn="auto" hangingPunct="1">
              <a:spcAft>
                <a:spcPts val="0"/>
              </a:spcAft>
              <a:buNone/>
              <a:defRPr/>
            </a:pPr>
            <a:r>
              <a:rPr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3000</a:t>
            </a:r>
            <a:r>
              <a:rPr dirty="0">
                <a:latin typeface="+mn-ea"/>
              </a:rPr>
              <a:t>～</a:t>
            </a:r>
            <a:r>
              <a:rPr lang="en-US" altLang="zh-CN" dirty="0">
                <a:latin typeface="+mn-ea"/>
              </a:rPr>
              <a:t>4000ml</a:t>
            </a:r>
            <a:r>
              <a:rPr dirty="0">
                <a:latin typeface="+mn-ea"/>
              </a:rPr>
              <a:t>以上</a:t>
            </a:r>
            <a:r>
              <a:rPr dirty="0" smtClean="0">
                <a:latin typeface="+mn-ea"/>
              </a:rPr>
              <a:t>）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Picture 1" descr="D:\书稿\健康评估\实习手册2010\图片\snapshot2011110910255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5008" y="1936862"/>
            <a:ext cx="2097352" cy="167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91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（四）肝脏触诊</a:t>
            </a:r>
          </a:p>
          <a:p>
            <a:pPr lvl="1" algn="just"/>
            <a:r>
              <a:rPr lang="zh-CN" altLang="en-US" dirty="0" smtClean="0"/>
              <a:t>触诊方法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要点</a:t>
            </a:r>
            <a:endParaRPr lang="zh-CN" altLang="en-US" dirty="0" smtClean="0">
              <a:ea typeface="楷体_GB2312" pitchFamily="49" charset="-122"/>
            </a:endParaRPr>
          </a:p>
          <a:p>
            <a:pPr lvl="3" algn="just"/>
            <a:r>
              <a:rPr dirty="0" smtClean="0"/>
              <a:t>教会</a:t>
            </a:r>
            <a:r>
              <a:rPr lang="zh-CN" altLang="en-US" dirty="0" smtClean="0"/>
              <a:t>患者</a:t>
            </a:r>
            <a:r>
              <a:rPr dirty="0" smtClean="0"/>
              <a:t>作均匀深呼吸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dirty="0"/>
              <a:t>自下而上进行触诊</a:t>
            </a:r>
          </a:p>
          <a:p>
            <a:pPr lvl="2" algn="just"/>
            <a:r>
              <a:rPr lang="zh-CN" altLang="en-US" dirty="0" smtClean="0"/>
              <a:t>手法</a:t>
            </a:r>
            <a:endParaRPr lang="en-US" altLang="zh-CN" dirty="0" smtClean="0"/>
          </a:p>
          <a:p>
            <a:pPr lvl="3" algn="just"/>
            <a:r>
              <a:rPr dirty="0" smtClean="0"/>
              <a:t>单手触诊</a:t>
            </a:r>
            <a:r>
              <a:rPr lang="zh-CN" altLang="en-US" dirty="0" smtClean="0"/>
              <a:t>法</a:t>
            </a:r>
            <a:endParaRPr dirty="0"/>
          </a:p>
          <a:p>
            <a:pPr lvl="3" algn="just"/>
            <a:r>
              <a:rPr dirty="0" smtClean="0"/>
              <a:t>双手触诊</a:t>
            </a:r>
            <a:r>
              <a:rPr lang="zh-CN" altLang="en-US" dirty="0" smtClean="0"/>
              <a:t>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061" y="3789040"/>
            <a:ext cx="1957147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99" y="3789040"/>
            <a:ext cx="1980015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85933" y="53515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</a:rPr>
              <a:t>单手触诊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8838" y="53755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双手触诊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45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1200"/>
              </a:spcBef>
            </a:pPr>
            <a:r>
              <a:rPr lang="zh-CN" altLang="en-US" dirty="0" smtClean="0"/>
              <a:t>触诊内容</a:t>
            </a:r>
          </a:p>
          <a:p>
            <a:pPr lvl="2" algn="just">
              <a:spcBef>
                <a:spcPts val="1200"/>
              </a:spcBef>
            </a:pPr>
            <a:r>
              <a:rPr sz="2600" dirty="0" smtClean="0"/>
              <a:t>大小</a:t>
            </a:r>
            <a:endParaRPr lang="en-US" sz="2600" dirty="0" smtClean="0"/>
          </a:p>
          <a:p>
            <a:pPr lvl="3">
              <a:spcBef>
                <a:spcPts val="1200"/>
              </a:spcBef>
            </a:pPr>
            <a:r>
              <a:rPr lang="zh-CN" altLang="en-US" dirty="0"/>
              <a:t>正常表现</a:t>
            </a:r>
            <a:endParaRPr lang="en-US" altLang="zh-CN" dirty="0"/>
          </a:p>
          <a:p>
            <a:pPr lvl="3">
              <a:spcBef>
                <a:spcPts val="1200"/>
              </a:spcBef>
            </a:pPr>
            <a:r>
              <a:rPr lang="zh-CN" altLang="en-US" dirty="0" smtClean="0"/>
              <a:t>肝大</a:t>
            </a:r>
            <a:endParaRPr lang="en-US" altLang="zh-CN" dirty="0"/>
          </a:p>
          <a:p>
            <a:pPr lvl="4">
              <a:spcBef>
                <a:spcPts val="1200"/>
              </a:spcBef>
            </a:pPr>
            <a:r>
              <a:rPr lang="zh-CN" altLang="en-US" dirty="0"/>
              <a:t>弥漫性肝肿大：</a:t>
            </a:r>
            <a:r>
              <a:rPr lang="zh-CN" altLang="en-US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肝炎、肝淤血、脂肪肝等</a:t>
            </a:r>
          </a:p>
          <a:p>
            <a:pPr lvl="4">
              <a:spcBef>
                <a:spcPts val="1200"/>
              </a:spcBef>
            </a:pPr>
            <a:r>
              <a:rPr lang="zh-CN" altLang="en-US" dirty="0"/>
              <a:t>局限性肝肿大：</a:t>
            </a:r>
            <a:r>
              <a:rPr lang="zh-CN" altLang="en-US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肝脓肿、肝肿瘤、肝囊肿等</a:t>
            </a:r>
            <a:endParaRPr lang="en-US" altLang="zh-CN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 lvl="3">
              <a:spcBef>
                <a:spcPts val="1200"/>
              </a:spcBef>
            </a:pPr>
            <a:r>
              <a:rPr lang="zh-CN" altLang="en-US" dirty="0" smtClean="0"/>
              <a:t>肝缩小</a:t>
            </a:r>
            <a:endParaRPr lang="en-US" altLang="zh-CN" dirty="0"/>
          </a:p>
          <a:p>
            <a:pPr lvl="4">
              <a:spcBef>
                <a:spcPts val="1200"/>
              </a:spcBef>
            </a:pPr>
            <a:r>
              <a:rPr lang="zh-CN" altLang="en-US" dirty="0"/>
              <a:t>急性和亚急性肝坏死、晚期肝硬化</a:t>
            </a:r>
            <a:endParaRPr lang="en-US" altLang="zh-CN" dirty="0"/>
          </a:p>
          <a:p>
            <a:pPr lvl="2" algn="just">
              <a:spcBef>
                <a:spcPts val="1200"/>
              </a:spcBef>
            </a:pPr>
            <a:endParaRPr sz="2600" dirty="0">
              <a:ea typeface="楷体_GB2312" pitchFamily="49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8" name="Picture 10" descr="D:\sun\教学\评估\图片\扫描图\腹部\腹部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92280" y="1196752"/>
            <a:ext cx="201622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815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algn="just"/>
            <a:r>
              <a:rPr sz="2600" dirty="0" smtClean="0"/>
              <a:t>质地</a:t>
            </a:r>
            <a:endParaRPr sz="2600" dirty="0">
              <a:ea typeface="楷体_GB2312" pitchFamily="49" charset="-122"/>
            </a:endParaRPr>
          </a:p>
          <a:p>
            <a:pPr lvl="3" algn="just"/>
            <a:r>
              <a:rPr sz="2800" dirty="0" smtClean="0"/>
              <a:t>质软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692AA2"/>
                </a:solidFill>
              </a:rPr>
              <a:t>正常</a:t>
            </a:r>
            <a:r>
              <a:rPr lang="zh-CN" altLang="en-US" sz="2800" dirty="0" smtClean="0">
                <a:solidFill>
                  <a:srgbClr val="692AA2"/>
                </a:solidFill>
              </a:rPr>
              <a:t>肝</a:t>
            </a:r>
            <a:endParaRPr lang="en-US" altLang="zh-CN" sz="2800" dirty="0" smtClean="0">
              <a:solidFill>
                <a:srgbClr val="692AA2"/>
              </a:solidFill>
            </a:endParaRPr>
          </a:p>
          <a:p>
            <a:pPr lvl="3" algn="just"/>
            <a:r>
              <a:rPr sz="2800" dirty="0" smtClean="0"/>
              <a:t>质</a:t>
            </a:r>
            <a:r>
              <a:rPr lang="zh-CN" altLang="en-US" sz="2800" dirty="0" smtClean="0"/>
              <a:t>韧：</a:t>
            </a:r>
            <a:r>
              <a:rPr lang="zh-CN" altLang="en-US" sz="2800" dirty="0">
                <a:solidFill>
                  <a:srgbClr val="692AA2"/>
                </a:solidFill>
              </a:rPr>
              <a:t>慢性肝炎、肝淤血</a:t>
            </a:r>
            <a:endParaRPr lang="en-US" altLang="en-US" sz="2800" dirty="0">
              <a:solidFill>
                <a:srgbClr val="692AA2"/>
              </a:solidFill>
            </a:endParaRPr>
          </a:p>
          <a:p>
            <a:pPr lvl="3" algn="just"/>
            <a:r>
              <a:rPr sz="2800" dirty="0" smtClean="0"/>
              <a:t>质硬</a:t>
            </a:r>
            <a:r>
              <a:rPr lang="zh-CN" altLang="en-US" sz="2800" dirty="0" smtClean="0"/>
              <a:t>：</a:t>
            </a:r>
            <a:r>
              <a:rPr lang="zh-CN" altLang="en-US" sz="2800" dirty="0">
                <a:solidFill>
                  <a:srgbClr val="692AA2"/>
                </a:solidFill>
              </a:rPr>
              <a:t>肝硬化、</a:t>
            </a:r>
            <a:r>
              <a:rPr lang="zh-CN" altLang="en-US" sz="2800" dirty="0" smtClean="0">
                <a:solidFill>
                  <a:srgbClr val="692AA2"/>
                </a:solidFill>
              </a:rPr>
              <a:t>肝癌</a:t>
            </a:r>
            <a:endParaRPr lang="en-US" altLang="zh-CN" sz="2800" dirty="0" smtClean="0">
              <a:solidFill>
                <a:srgbClr val="692AA2"/>
              </a:solidFill>
            </a:endParaRPr>
          </a:p>
          <a:p>
            <a:pPr lvl="3" algn="just"/>
            <a:r>
              <a:rPr lang="zh-CN" altLang="en-US" sz="2800" dirty="0"/>
              <a:t>囊性感</a:t>
            </a:r>
            <a:r>
              <a:rPr lang="zh-CN" altLang="en-US" sz="2800" dirty="0" smtClean="0"/>
              <a:t>：</a:t>
            </a:r>
            <a:r>
              <a:rPr lang="zh-CN" altLang="en-US" sz="2800" dirty="0">
                <a:solidFill>
                  <a:srgbClr val="692AA2"/>
                </a:solidFill>
              </a:rPr>
              <a:t>肝脓肿、肝</a:t>
            </a:r>
            <a:r>
              <a:rPr lang="zh-CN" altLang="en-US" sz="2800" dirty="0" smtClean="0">
                <a:solidFill>
                  <a:srgbClr val="692AA2"/>
                </a:solidFill>
              </a:rPr>
              <a:t>囊肿</a:t>
            </a:r>
            <a:endParaRPr lang="en-US" altLang="en-US" sz="2800" dirty="0">
              <a:solidFill>
                <a:srgbClr val="692AA2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9" name="Picture 7" descr="C:\Documents and Settings\Administrator\My Documents\My Pictures\WINDVD Capture\肝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7935" y="1412776"/>
            <a:ext cx="227228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64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algn="just"/>
            <a:r>
              <a:rPr sz="2600" dirty="0" smtClean="0"/>
              <a:t>表面情况</a:t>
            </a:r>
            <a:endParaRPr sz="2600" dirty="0"/>
          </a:p>
          <a:p>
            <a:pPr lvl="3"/>
            <a:r>
              <a:rPr lang="zh-CN" altLang="en-US" dirty="0"/>
              <a:t>正常表现</a:t>
            </a:r>
            <a:endParaRPr lang="en-US" altLang="zh-CN" dirty="0"/>
          </a:p>
          <a:p>
            <a:pPr lvl="4"/>
            <a:r>
              <a:rPr lang="zh-CN" altLang="en-US" dirty="0"/>
              <a:t>肝表面光滑，边缘整齐</a:t>
            </a:r>
            <a:r>
              <a:rPr lang="zh-CN" altLang="en-US" dirty="0" smtClean="0"/>
              <a:t>，厚薄一致</a:t>
            </a:r>
            <a:endParaRPr lang="en-US" altLang="zh-CN" dirty="0"/>
          </a:p>
          <a:p>
            <a:pPr lvl="3"/>
            <a:r>
              <a:rPr lang="zh-CN" altLang="en-US" dirty="0" smtClean="0"/>
              <a:t>异常表现</a:t>
            </a:r>
            <a:endParaRPr lang="en-US" altLang="zh-CN" dirty="0"/>
          </a:p>
          <a:p>
            <a:pPr lvl="4"/>
            <a:r>
              <a:rPr lang="zh-CN" altLang="en-US" dirty="0"/>
              <a:t>脂肪肝或肝</a:t>
            </a:r>
            <a:r>
              <a:rPr lang="zh-CN" altLang="en-US" dirty="0" smtClean="0"/>
              <a:t>淤血：肝脏边缘钝圆</a:t>
            </a:r>
            <a:endParaRPr lang="en-US" altLang="zh-CN" dirty="0" smtClean="0"/>
          </a:p>
          <a:p>
            <a:pPr lvl="4"/>
            <a:r>
              <a:rPr lang="zh-CN" altLang="en-US" dirty="0" smtClean="0"/>
              <a:t>肝癌：呈大结节状，边缘厚薄不一，表面不光滑</a:t>
            </a:r>
            <a:endParaRPr lang="en-US" altLang="zh-CN" dirty="0" smtClean="0"/>
          </a:p>
          <a:p>
            <a:pPr lvl="4"/>
            <a:r>
              <a:rPr lang="zh-CN" altLang="en-US" dirty="0" smtClean="0"/>
              <a:t>肝硬化：不</a:t>
            </a:r>
            <a:r>
              <a:rPr lang="zh-CN" altLang="en-US" dirty="0"/>
              <a:t>均匀的细小</a:t>
            </a:r>
            <a:r>
              <a:rPr lang="zh-CN" altLang="en-US" dirty="0" smtClean="0"/>
              <a:t>结节，边缘厚薄不一</a:t>
            </a:r>
            <a:endParaRPr lang="en-US" sz="2600" dirty="0" smtClean="0"/>
          </a:p>
          <a:p>
            <a:pPr lvl="2" algn="just"/>
            <a:r>
              <a:rPr sz="2600" dirty="0" smtClean="0"/>
              <a:t>压痛</a:t>
            </a:r>
            <a:endParaRPr lang="en-US" sz="2600" dirty="0" smtClean="0"/>
          </a:p>
          <a:p>
            <a:pPr lvl="3" algn="just"/>
            <a:r>
              <a:rPr lang="zh-CN" altLang="en-US" dirty="0" smtClean="0"/>
              <a:t>见于肝炎、肝淤血</a:t>
            </a:r>
            <a:endParaRPr 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9" name="Picture 7" descr="C:\Documents and Settings\Administrator\My Documents\My Pictures\WINDVD Capture\肝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6296" y="1340768"/>
            <a:ext cx="1741958" cy="12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594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sz="3200" dirty="0" smtClean="0"/>
              <a:t>（五）脾脏触诊</a:t>
            </a:r>
          </a:p>
          <a:p>
            <a:pPr lvl="1" algn="just"/>
            <a:r>
              <a:rPr lang="zh-CN" altLang="en-US" dirty="0" smtClean="0"/>
              <a:t>触诊方法</a:t>
            </a:r>
            <a:endParaRPr lang="en-US" altLang="zh-CN" dirty="0" smtClean="0"/>
          </a:p>
          <a:p>
            <a:pPr lvl="2" algn="just"/>
            <a:r>
              <a:rPr dirty="0" smtClean="0"/>
              <a:t>双手触诊</a:t>
            </a:r>
            <a:r>
              <a:rPr lang="zh-CN" altLang="en-US" dirty="0" smtClean="0"/>
              <a:t>法</a:t>
            </a:r>
            <a:endParaRPr lang="en-US" altLang="zh-CN" dirty="0" smtClean="0"/>
          </a:p>
          <a:p>
            <a:pPr lvl="2" algn="just"/>
            <a:r>
              <a:rPr lang="zh-CN" altLang="en-US" dirty="0"/>
              <a:t>仰卧位未触及时</a:t>
            </a:r>
            <a:r>
              <a:rPr lang="zh-CN" altLang="en-US" dirty="0" smtClean="0"/>
              <a:t>，</a:t>
            </a:r>
            <a:r>
              <a:rPr lang="zh-CN" altLang="en-US" dirty="0"/>
              <a:t>需侧卧触诊</a:t>
            </a:r>
            <a:endParaRPr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" name="Picture 2" descr="暴风截屏201106120031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717032"/>
            <a:ext cx="2024233" cy="18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暴风截屏20110612003334"/>
          <p:cNvPicPr>
            <a:picLocks noChangeAspect="1" noChangeArrowheads="1"/>
          </p:cNvPicPr>
          <p:nvPr/>
        </p:nvPicPr>
        <p:blipFill>
          <a:blip r:embed="rId3" cstate="print"/>
          <a:srcRect t="4716" r="6038"/>
          <a:stretch>
            <a:fillRect/>
          </a:stretch>
        </p:blipFill>
        <p:spPr bwMode="auto">
          <a:xfrm>
            <a:off x="4932040" y="3717032"/>
            <a:ext cx="1985354" cy="183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323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zh-CN" altLang="en-US" dirty="0" smtClean="0"/>
              <a:t>触</a:t>
            </a:r>
            <a:r>
              <a:rPr lang="zh-CN" altLang="en-US" dirty="0"/>
              <a:t>诊</a:t>
            </a:r>
            <a:r>
              <a:rPr lang="zh-CN" altLang="en-US" dirty="0" smtClean="0"/>
              <a:t>内容</a:t>
            </a:r>
            <a:endParaRPr lang="zh-CN" altLang="en-US" dirty="0" smtClean="0">
              <a:ea typeface="楷体_GB2312" pitchFamily="49" charset="-122"/>
            </a:endParaRPr>
          </a:p>
          <a:p>
            <a:pPr lvl="2" algn="just"/>
            <a:r>
              <a:rPr dirty="0"/>
              <a:t>大小</a:t>
            </a:r>
            <a:endParaRPr dirty="0">
              <a:ea typeface="楷体_GB2312" pitchFamily="49" charset="-122"/>
            </a:endParaRPr>
          </a:p>
          <a:p>
            <a:pPr lvl="3" algn="just"/>
            <a:r>
              <a:rPr sz="2800" dirty="0"/>
              <a:t>正常</a:t>
            </a:r>
            <a:endParaRPr sz="2800" dirty="0">
              <a:ea typeface="楷体_GB2312" pitchFamily="49" charset="-122"/>
            </a:endParaRPr>
          </a:p>
          <a:p>
            <a:pPr lvl="3" algn="just"/>
            <a:r>
              <a:rPr sz="2800" dirty="0"/>
              <a:t>肿大的测量</a:t>
            </a:r>
          </a:p>
          <a:p>
            <a:pPr lvl="2" algn="just"/>
            <a:r>
              <a:rPr dirty="0"/>
              <a:t>质地</a:t>
            </a:r>
            <a:endParaRPr dirty="0">
              <a:ea typeface="楷体_GB2312" pitchFamily="49" charset="-122"/>
            </a:endParaRPr>
          </a:p>
          <a:p>
            <a:pPr lvl="2" algn="just"/>
            <a:r>
              <a:rPr dirty="0" smtClean="0"/>
              <a:t>表面形态</a:t>
            </a:r>
            <a:endParaRPr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" name="Picture 5" descr="D:\sun\教学\评估\图片\录相图\腹部\脾大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4141" y="1556791"/>
            <a:ext cx="2643206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D:\sun\教学\评估\图片\扫描图\腹部\脾脏肿大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1476031"/>
            <a:ext cx="2115102" cy="278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762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、概述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 smtClean="0"/>
              <a:t>腹部分区</a:t>
            </a:r>
          </a:p>
          <a:p>
            <a:pPr lvl="2" algn="just"/>
            <a:r>
              <a:rPr dirty="0"/>
              <a:t>四区法</a:t>
            </a:r>
          </a:p>
          <a:p>
            <a:pPr lvl="3" algn="just"/>
            <a:r>
              <a:rPr sz="2800" dirty="0"/>
              <a:t>左、右上腹</a:t>
            </a:r>
          </a:p>
          <a:p>
            <a:pPr lvl="3" algn="just"/>
            <a:r>
              <a:rPr sz="2800" dirty="0"/>
              <a:t>左、</a:t>
            </a:r>
            <a:r>
              <a:rPr sz="2800" dirty="0" smtClean="0"/>
              <a:t>右下腹</a:t>
            </a:r>
            <a:endParaRPr lang="en-US" altLang="zh-CN" sz="28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" name="Picture 2" descr="D:\教学\评估\评估1\图片\扫描图\腹部\腹部四区法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4355" y="1241444"/>
            <a:ext cx="1661315" cy="20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D:\sun\教学\评估\图片\扫描图\腹部\腹部四区法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52" y="1191132"/>
            <a:ext cx="1572332" cy="211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"/>
          <p:cNvSpPr>
            <a:spLocks noChangeShapeType="1"/>
          </p:cNvSpPr>
          <p:nvPr/>
        </p:nvSpPr>
        <p:spPr bwMode="auto">
          <a:xfrm>
            <a:off x="-36512" y="4922467"/>
            <a:ext cx="9109075" cy="0"/>
          </a:xfrm>
          <a:prstGeom prst="line">
            <a:avLst/>
          </a:prstGeom>
          <a:noFill/>
          <a:ln w="38100">
            <a:solidFill>
              <a:srgbClr val="D887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0" name="Line 3"/>
          <p:cNvSpPr>
            <a:spLocks noChangeShapeType="1"/>
          </p:cNvSpPr>
          <p:nvPr/>
        </p:nvSpPr>
        <p:spPr bwMode="auto">
          <a:xfrm>
            <a:off x="4504356" y="3619353"/>
            <a:ext cx="0" cy="2761975"/>
          </a:xfrm>
          <a:prstGeom prst="line">
            <a:avLst/>
          </a:prstGeom>
          <a:noFill/>
          <a:ln w="38100">
            <a:solidFill>
              <a:srgbClr val="D8871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644008" y="3535614"/>
            <a:ext cx="4428555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D8871A"/>
                </a:solidFill>
              </a:rPr>
              <a:t>左上腹</a:t>
            </a:r>
            <a:r>
              <a:rPr lang="en-US" altLang="zh-CN" sz="2000" b="1" dirty="0"/>
              <a:t>(left upper quadrant) 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肝左叶、脾、胃、小肠、胰体、胰尾、左肾上腺、左肾、结肠脾曲、部分横结肠、腹主动脉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43000" y="4922467"/>
            <a:ext cx="4248472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FF9900"/>
                </a:solidFill>
              </a:rPr>
              <a:t>右下腹</a:t>
            </a:r>
            <a:r>
              <a:rPr lang="zh-CN" altLang="en-US" sz="2000" b="1" dirty="0"/>
              <a:t>(right lower quadrant)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盲肠、阑尾、部分升结肠、小肠、右输尿管、膨胀的膀胱、增大的子宫、女性右侧卵巢及输卵管、男性右侧</a:t>
            </a: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精索</a:t>
            </a:r>
            <a:endParaRPr lang="zh-CN" altLang="en-US" b="1" dirty="0">
              <a:solidFill>
                <a:srgbClr val="692AA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644008" y="4922467"/>
            <a:ext cx="4428555" cy="145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FF9900"/>
                </a:solidFill>
              </a:rPr>
              <a:t>左下腹</a:t>
            </a:r>
            <a:r>
              <a:rPr lang="en-US" altLang="zh-CN" sz="2000" b="1" dirty="0" smtClean="0"/>
              <a:t>(left </a:t>
            </a:r>
            <a:r>
              <a:rPr lang="en-US" altLang="zh-CN" sz="2000" b="1" dirty="0"/>
              <a:t>lower quadrant)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部分</a:t>
            </a: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降结肠</a:t>
            </a: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、乙状结肠、小肠、左输尿管、</a:t>
            </a: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膨胀的膀胱、增大的子宫、女性左侧卵巢和输卵管、男性左侧</a:t>
            </a: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精索</a:t>
            </a:r>
            <a:endParaRPr lang="zh-CN" altLang="en-US" b="1" dirty="0">
              <a:solidFill>
                <a:srgbClr val="692AA2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43000" y="3619353"/>
            <a:ext cx="4361356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9900"/>
                </a:solidFill>
              </a:rPr>
              <a:t>右上腹</a:t>
            </a:r>
            <a:r>
              <a:rPr lang="zh-CN" altLang="en-US" sz="2000" b="1" dirty="0"/>
              <a:t>(right upper quadrant)</a:t>
            </a:r>
          </a:p>
          <a:p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肝、胆囊、幽门、十二指肠</a:t>
            </a: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、小肠</a:t>
            </a: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、胰头、右肾上腺、右肾</a:t>
            </a:r>
            <a:r>
              <a:rPr lang="zh-CN" altLang="en-US" b="1" dirty="0" smtClean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、结肠</a:t>
            </a:r>
            <a:r>
              <a:rPr lang="zh-CN" altLang="en-US" b="1" dirty="0">
                <a:solidFill>
                  <a:srgbClr val="692AA2"/>
                </a:solidFill>
                <a:latin typeface="楷体" pitchFamily="49" charset="-122"/>
                <a:ea typeface="楷体" pitchFamily="49" charset="-122"/>
              </a:rPr>
              <a:t>肝曲、部分横结肠、腹主动脉</a:t>
            </a:r>
          </a:p>
        </p:txBody>
      </p:sp>
    </p:spTree>
    <p:extLst>
      <p:ext uri="{BB962C8B-B14F-4D97-AF65-F5344CB8AC3E}">
        <p14:creationId xmlns:p14="http://schemas.microsoft.com/office/powerpoint/2010/main" val="38257341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五、触诊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 smtClean="0"/>
              <a:t>临床意义</a:t>
            </a:r>
            <a:endParaRPr lang="en-US" altLang="zh-CN" dirty="0" smtClean="0"/>
          </a:p>
          <a:p>
            <a:pPr lvl="2"/>
            <a:r>
              <a:rPr lang="zh-CN" altLang="en-US" dirty="0"/>
              <a:t>轻度肿大</a:t>
            </a:r>
            <a:endParaRPr lang="en-US" altLang="zh-CN" dirty="0"/>
          </a:p>
          <a:p>
            <a:pPr lvl="3"/>
            <a:r>
              <a:rPr lang="zh-CN" altLang="en-US" dirty="0"/>
              <a:t>急慢性肝炎、伤寒等</a:t>
            </a:r>
          </a:p>
          <a:p>
            <a:pPr lvl="2"/>
            <a:r>
              <a:rPr lang="zh-CN" altLang="en-US" dirty="0"/>
              <a:t>中度肿大</a:t>
            </a:r>
            <a:endParaRPr lang="en-US" altLang="zh-CN" dirty="0"/>
          </a:p>
          <a:p>
            <a:pPr lvl="3"/>
            <a:r>
              <a:rPr lang="zh-CN" altLang="en-US" dirty="0"/>
              <a:t>肝硬化，慢性淋巴细胞白血病，淋巴瘤及慢性溶血性黄疸等</a:t>
            </a:r>
          </a:p>
          <a:p>
            <a:pPr lvl="2"/>
            <a:r>
              <a:rPr lang="zh-CN" altLang="en-US" dirty="0"/>
              <a:t>高度肿大</a:t>
            </a:r>
            <a:endParaRPr lang="en-US" altLang="zh-CN" dirty="0"/>
          </a:p>
          <a:p>
            <a:pPr lvl="3"/>
            <a:r>
              <a:rPr lang="zh-CN" altLang="en-US" dirty="0"/>
              <a:t>慢性粒细胞白血病、黑热病、慢性疟疾骨髓纤维化症等</a:t>
            </a:r>
          </a:p>
          <a:p>
            <a:pPr lvl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589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五、触诊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zh-CN" altLang="en-US" dirty="0" smtClean="0"/>
              <a:t>（六）胆囊</a:t>
            </a:r>
          </a:p>
          <a:p>
            <a:pPr lvl="1" algn="just"/>
            <a:r>
              <a:rPr lang="zh-CN" altLang="en-US" dirty="0" smtClean="0"/>
              <a:t>大小</a:t>
            </a:r>
            <a:endParaRPr lang="zh-CN" altLang="en-US" dirty="0" smtClean="0">
              <a:ea typeface="楷体_GB2312" pitchFamily="49" charset="-122"/>
            </a:endParaRPr>
          </a:p>
          <a:p>
            <a:pPr lvl="1" algn="just"/>
            <a:r>
              <a:rPr lang="zh-CN" altLang="en-US" dirty="0" smtClean="0"/>
              <a:t>压痛</a:t>
            </a:r>
          </a:p>
          <a:p>
            <a:pPr lvl="2" algn="just"/>
            <a:r>
              <a:rPr dirty="0" smtClean="0"/>
              <a:t>莫菲征</a:t>
            </a:r>
            <a:r>
              <a:rPr lang="en-US" altLang="zh-CN" dirty="0"/>
              <a:t>(</a:t>
            </a:r>
            <a:r>
              <a:rPr lang="en-US" altLang="zh-CN" i="1" dirty="0">
                <a:latin typeface="Times New Roman" pitchFamily="18" charset="0"/>
              </a:rPr>
              <a:t>Murphy sign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" t="11038" r="21854" b="15453"/>
          <a:stretch>
            <a:fillRect/>
          </a:stretch>
        </p:blipFill>
        <p:spPr bwMode="auto">
          <a:xfrm>
            <a:off x="2014413" y="3501008"/>
            <a:ext cx="2684692" cy="183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7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</a:t>
            </a:r>
            <a:r>
              <a:rPr lang="zh-CN" altLang="en-US" dirty="0" smtClean="0"/>
              <a:t>、概述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/>
            <a:r>
              <a:rPr lang="zh-CN" altLang="en-US" dirty="0"/>
              <a:t>九区法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1"/>
            <a:r>
              <a:rPr lang="zh-CN" altLang="en-US" dirty="0" smtClean="0"/>
              <a:t>七区法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026" name="图片 7" descr="九区法-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" t="5336" r="8201" b="5170"/>
          <a:stretch/>
        </p:blipFill>
        <p:spPr bwMode="auto">
          <a:xfrm>
            <a:off x="395536" y="1988840"/>
            <a:ext cx="4008991" cy="31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8" descr="七区法-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" t="5672" r="11470" b="6823"/>
          <a:stretch/>
        </p:blipFill>
        <p:spPr bwMode="auto">
          <a:xfrm>
            <a:off x="4774432" y="2117887"/>
            <a:ext cx="3685999" cy="301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072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dirty="0"/>
              <a:t>腹部评估的注意事项</a:t>
            </a:r>
          </a:p>
          <a:p>
            <a:pPr lvl="1" algn="just"/>
            <a:r>
              <a:rPr lang="zh-CN" altLang="en-US" dirty="0" smtClean="0"/>
              <a:t>光线头或脚方向来</a:t>
            </a:r>
            <a:endParaRPr lang="zh-CN" altLang="en-US" dirty="0" smtClean="0">
              <a:ea typeface="楷体_GB2312" pitchFamily="49" charset="-122"/>
            </a:endParaRPr>
          </a:p>
          <a:p>
            <a:pPr lvl="1" algn="just"/>
            <a:r>
              <a:rPr lang="zh-CN" altLang="en-US" dirty="0" smtClean="0"/>
              <a:t>暴露全腹</a:t>
            </a:r>
            <a:endParaRPr lang="zh-CN" altLang="en-US" dirty="0" smtClean="0">
              <a:ea typeface="楷体_GB2312" pitchFamily="49" charset="-122"/>
            </a:endParaRPr>
          </a:p>
          <a:p>
            <a:pPr lvl="1" algn="just"/>
            <a:r>
              <a:rPr lang="zh-CN" altLang="en-US" dirty="0" smtClean="0"/>
              <a:t>检查者站在受检者右侧</a:t>
            </a:r>
            <a:endParaRPr lang="en-US" altLang="zh-CN" dirty="0" smtClean="0"/>
          </a:p>
          <a:p>
            <a:pPr lvl="1" algn="just"/>
            <a:r>
              <a:rPr lang="zh-CN" altLang="en-US" dirty="0" smtClean="0"/>
              <a:t>一般采取视、听、叩、触的顺序进行</a:t>
            </a:r>
            <a:endParaRPr lang="en-US" altLang="zh-CN" dirty="0" smtClean="0"/>
          </a:p>
          <a:p>
            <a:pPr lvl="2" algn="just"/>
            <a:r>
              <a:rPr lang="zh-CN" altLang="en-US" dirty="0" smtClean="0"/>
              <a:t>避免触诊给患者带来不适对其他检查结果的可能影响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552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</a:t>
            </a:r>
            <a:r>
              <a:rPr lang="zh-CN" altLang="en-US" dirty="0" smtClean="0"/>
              <a:t>概述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304800" y="1214422"/>
            <a:ext cx="8839200" cy="5033978"/>
          </a:xfrm>
        </p:spPr>
        <p:txBody>
          <a:bodyPr/>
          <a:lstStyle/>
          <a:p>
            <a:r>
              <a:rPr lang="zh-CN" altLang="en-US" dirty="0"/>
              <a:t>腹部评估内容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570247"/>
              </p:ext>
            </p:extLst>
          </p:nvPr>
        </p:nvGraphicFramePr>
        <p:xfrm>
          <a:off x="214282" y="1928802"/>
          <a:ext cx="8822213" cy="3340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462"/>
                <a:gridCol w="2520280"/>
                <a:gridCol w="2160240"/>
                <a:gridCol w="2088231"/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inspection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palpation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percussion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00000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auscultation</a:t>
                      </a:r>
                    </a:p>
                  </a:txBody>
                  <a:tcPr anchor="ctr" horzOverflow="overflow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腹部外形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呼吸运动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腹壁静脉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胃肠型及   蠕动波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腹壁皮肤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腹壁紧张度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压痛与反跳痛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波动感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肝触</a:t>
                      </a: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诊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脾触</a:t>
                      </a: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诊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胆囊触诊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叩诊音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移动性浊音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肝上界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肝区叩击痛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肾区叩击痛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4000"/>
                        </a:lnSpc>
                        <a:spcBef>
                          <a:spcPts val="51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膀胱区叩诊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肠鸣音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692AA2"/>
                        </a:buClr>
                        <a:buSzPct val="60000"/>
                        <a:buFont typeface="Wingdings" pitchFamily="2" charset="2"/>
                        <a:buChar char="l"/>
                        <a:tabLst/>
                      </a:pPr>
                      <a:r>
                        <a:rPr kumimoji="1" lang="zh-CN" altLang="en-US" sz="2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隶书" pitchFamily="49" charset="-122"/>
                          <a:ea typeface="隶书" pitchFamily="49" charset="-122"/>
                          <a:cs typeface="+mn-cs"/>
                        </a:rPr>
                        <a:t>振水音</a:t>
                      </a:r>
                      <a:endParaRPr kumimoji="1" lang="en-US" altLang="zh-CN" sz="2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隶书" pitchFamily="49" charset="-122"/>
                        <a:ea typeface="隶书" pitchFamily="49" charset="-122"/>
                        <a:cs typeface="+mn-cs"/>
                      </a:endParaRPr>
                    </a:p>
                    <a:p>
                      <a:pPr>
                        <a:buClr>
                          <a:srgbClr val="692AA2"/>
                        </a:buClr>
                        <a:buFont typeface="Wingdings" pitchFamily="2" charset="2"/>
                        <a:buChar char="l"/>
                      </a:pP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939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二、视诊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>
              <a:buNone/>
            </a:pPr>
            <a:r>
              <a:rPr lang="zh-CN" altLang="en-US" sz="3200" b="1" dirty="0" smtClean="0"/>
              <a:t>（一）腹部外形</a:t>
            </a:r>
            <a:endParaRPr lang="zh-CN" altLang="en-US" sz="3200" dirty="0" smtClean="0"/>
          </a:p>
          <a:p>
            <a:pPr lvl="1" algn="just"/>
            <a:r>
              <a:rPr lang="zh-CN" altLang="en-US" dirty="0" smtClean="0"/>
              <a:t>正常人</a:t>
            </a:r>
          </a:p>
          <a:p>
            <a:pPr lvl="2" algn="just"/>
            <a:r>
              <a:rPr lang="zh-CN" altLang="en-US" dirty="0" smtClean="0"/>
              <a:t>腹部平坦</a:t>
            </a:r>
          </a:p>
          <a:p>
            <a:pPr lvl="2" algn="just"/>
            <a:r>
              <a:rPr lang="zh-CN" altLang="en-US" dirty="0" smtClean="0"/>
              <a:t>腹部饱满</a:t>
            </a:r>
          </a:p>
          <a:p>
            <a:pPr lvl="2" algn="just"/>
            <a:r>
              <a:rPr lang="zh-CN" altLang="en-US" dirty="0" smtClean="0"/>
              <a:t>腹部低平</a:t>
            </a:r>
          </a:p>
          <a:p>
            <a:pPr lvl="1" algn="just"/>
            <a:r>
              <a:rPr lang="zh-CN" altLang="en-US" dirty="0" smtClean="0"/>
              <a:t>常见异常</a:t>
            </a:r>
          </a:p>
          <a:p>
            <a:pPr lvl="2" algn="just"/>
            <a:r>
              <a:rPr lang="zh-CN" altLang="en-US" dirty="0" smtClean="0"/>
              <a:t>腹部膨隆</a:t>
            </a:r>
          </a:p>
          <a:p>
            <a:pPr lvl="2" algn="just"/>
            <a:r>
              <a:rPr lang="zh-CN" altLang="en-US" dirty="0" smtClean="0"/>
              <a:t>腹部凹陷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5" descr="D:\sun\教学\评估\图片\腹部平坦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428736"/>
            <a:ext cx="307183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D:\sun\教学\评估\图片\腹部膨隆和凹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071810"/>
            <a:ext cx="300039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:\sun\教学\评估\图片\腹部膨隆和凹陷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643446"/>
            <a:ext cx="300039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214942" y="25003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腹部平坦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67342" y="413123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腹部膨隆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92830" y="555999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腹部凹陷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988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二、视诊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>
              <a:lnSpc>
                <a:spcPct val="90000"/>
              </a:lnSpc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腹部膨隆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 algn="just">
              <a:lnSpc>
                <a:spcPct val="90000"/>
              </a:lnSpc>
            </a:pPr>
            <a:r>
              <a:rPr dirty="0"/>
              <a:t>定义</a:t>
            </a:r>
          </a:p>
          <a:p>
            <a:pPr lvl="3" algn="just">
              <a:lnSpc>
                <a:spcPct val="90000"/>
              </a:lnSpc>
            </a:pPr>
            <a:r>
              <a:rPr sz="2800" dirty="0"/>
              <a:t>平卧位时前腹壁明显高于</a:t>
            </a:r>
            <a:r>
              <a:rPr sz="2800" dirty="0">
                <a:solidFill>
                  <a:srgbClr val="FF0000"/>
                </a:solidFill>
              </a:rPr>
              <a:t>以</a:t>
            </a:r>
            <a:r>
              <a:rPr sz="2800" dirty="0"/>
              <a:t>肋缘至耻骨联合平面。   </a:t>
            </a:r>
            <a:endParaRPr sz="2800" dirty="0">
              <a:ea typeface="楷体_GB2312" pitchFamily="49" charset="-122"/>
            </a:endParaRPr>
          </a:p>
          <a:p>
            <a:pPr lvl="2" algn="just">
              <a:lnSpc>
                <a:spcPct val="90000"/>
              </a:lnSpc>
            </a:pPr>
            <a:r>
              <a:rPr dirty="0"/>
              <a:t>常见原因</a:t>
            </a:r>
          </a:p>
          <a:p>
            <a:pPr lvl="3" algn="just">
              <a:lnSpc>
                <a:spcPct val="90000"/>
              </a:lnSpc>
            </a:pPr>
            <a:r>
              <a:rPr sz="2800" dirty="0" smtClean="0"/>
              <a:t>生理</a:t>
            </a:r>
            <a:endParaRPr lang="en-US" sz="2800" dirty="0" smtClean="0"/>
          </a:p>
          <a:p>
            <a:pPr lvl="4" algn="just">
              <a:lnSpc>
                <a:spcPct val="90000"/>
              </a:lnSpc>
            </a:pPr>
            <a:r>
              <a:rPr dirty="0" smtClean="0">
                <a:ea typeface="楷体_GB2312" pitchFamily="49" charset="-122"/>
              </a:rPr>
              <a:t>妊娠等</a:t>
            </a:r>
            <a:endParaRPr dirty="0">
              <a:ea typeface="楷体_GB2312" pitchFamily="49" charset="-122"/>
            </a:endParaRPr>
          </a:p>
          <a:p>
            <a:pPr lvl="3">
              <a:lnSpc>
                <a:spcPct val="90000"/>
              </a:lnSpc>
            </a:pPr>
            <a:r>
              <a:rPr sz="2800" dirty="0"/>
              <a:t>病理</a:t>
            </a:r>
            <a:endParaRPr sz="2800" dirty="0">
              <a:ea typeface="楷体_GB2312" pitchFamily="49" charset="-122"/>
            </a:endParaRPr>
          </a:p>
          <a:p>
            <a:pPr lvl="4" algn="just">
              <a:lnSpc>
                <a:spcPct val="90000"/>
              </a:lnSpc>
            </a:pPr>
            <a:r>
              <a:rPr dirty="0" smtClean="0"/>
              <a:t>腹腔积液</a:t>
            </a:r>
            <a:endParaRPr lang="en-US" dirty="0" smtClean="0"/>
          </a:p>
          <a:p>
            <a:pPr lvl="4" algn="just">
              <a:lnSpc>
                <a:spcPct val="90000"/>
              </a:lnSpc>
            </a:pPr>
            <a:r>
              <a:rPr dirty="0" smtClean="0"/>
              <a:t>腹内积气</a:t>
            </a:r>
            <a:endParaRPr lang="en-US" dirty="0" smtClean="0"/>
          </a:p>
          <a:p>
            <a:pPr lvl="4" algn="just">
              <a:lnSpc>
                <a:spcPct val="90000"/>
              </a:lnSpc>
            </a:pPr>
            <a:r>
              <a:rPr dirty="0" smtClean="0"/>
              <a:t>腹腔肿块等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Picture 6" descr="D:\sun\教学\评估\图片\腹部膨隆和凹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4629" y="2708920"/>
            <a:ext cx="320042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腹腔巨大肿瘤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263" y="4293096"/>
            <a:ext cx="2303154" cy="1382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57247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00FF"/>
                </a:solidFill>
              </a:rPr>
              <a:t>腹腔巨大肿瘤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94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课件模板">
  <a:themeElements>
    <a:clrScheme name="课件模板 1">
      <a:dk1>
        <a:srgbClr val="046CA6"/>
      </a:dk1>
      <a:lt1>
        <a:srgbClr val="FFFFFF"/>
      </a:lt1>
      <a:dk2>
        <a:srgbClr val="000000"/>
      </a:dk2>
      <a:lt2>
        <a:srgbClr val="DDDDDD"/>
      </a:lt2>
      <a:accent1>
        <a:srgbClr val="8AC8DE"/>
      </a:accent1>
      <a:accent2>
        <a:srgbClr val="99669B"/>
      </a:accent2>
      <a:accent3>
        <a:srgbClr val="FFFFFF"/>
      </a:accent3>
      <a:accent4>
        <a:srgbClr val="035B8D"/>
      </a:accent4>
      <a:accent5>
        <a:srgbClr val="C4E0EC"/>
      </a:accent5>
      <a:accent6>
        <a:srgbClr val="8A5C8C"/>
      </a:accent6>
      <a:hlink>
        <a:srgbClr val="DDB523"/>
      </a:hlink>
      <a:folHlink>
        <a:srgbClr val="969696"/>
      </a:folHlink>
    </a:clrScheme>
    <a:fontScheme name="课件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课件模板 1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AC8DE"/>
        </a:accent1>
        <a:accent2>
          <a:srgbClr val="99669B"/>
        </a:accent2>
        <a:accent3>
          <a:srgbClr val="FFFFFF"/>
        </a:accent3>
        <a:accent4>
          <a:srgbClr val="035B8D"/>
        </a:accent4>
        <a:accent5>
          <a:srgbClr val="C4E0EC"/>
        </a:accent5>
        <a:accent6>
          <a:srgbClr val="8A5C8C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2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BEC779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DBE0BE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3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8B558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2D7B4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4">
        <a:dk1>
          <a:srgbClr val="336699"/>
        </a:dk1>
        <a:lt1>
          <a:srgbClr val="FFFFFF"/>
        </a:lt1>
        <a:dk2>
          <a:srgbClr val="000000"/>
        </a:dk2>
        <a:lt2>
          <a:srgbClr val="F7F4D5"/>
        </a:lt2>
        <a:accent1>
          <a:srgbClr val="79B4C7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BED6E0"/>
        </a:accent5>
        <a:accent6>
          <a:srgbClr val="B47FC3"/>
        </a:accent6>
        <a:hlink>
          <a:srgbClr val="E79633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5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A2B5CA"/>
        </a:accent1>
        <a:accent2>
          <a:srgbClr val="CF934B"/>
        </a:accent2>
        <a:accent3>
          <a:srgbClr val="FFFFFF"/>
        </a:accent3>
        <a:accent4>
          <a:srgbClr val="565682"/>
        </a:accent4>
        <a:accent5>
          <a:srgbClr val="CED7E1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</TotalTime>
  <Pages>0</Pages>
  <Words>1382</Words>
  <Characters>0</Characters>
  <Application>Microsoft Office PowerPoint</Application>
  <DocSecurity>0</DocSecurity>
  <PresentationFormat>全屏显示(4:3)</PresentationFormat>
  <Lines>0</Lines>
  <Paragraphs>370</Paragraphs>
  <Slides>41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课件模板</vt:lpstr>
      <vt:lpstr>第八节  腹部评估</vt:lpstr>
      <vt:lpstr>一、概述</vt:lpstr>
      <vt:lpstr>一、概述</vt:lpstr>
      <vt:lpstr>一、概述</vt:lpstr>
      <vt:lpstr>一、概述</vt:lpstr>
      <vt:lpstr>一、概述</vt:lpstr>
      <vt:lpstr>一、概述</vt:lpstr>
      <vt:lpstr>二、视诊</vt:lpstr>
      <vt:lpstr>二、视诊</vt:lpstr>
      <vt:lpstr>二、视诊</vt:lpstr>
      <vt:lpstr>二、视诊</vt:lpstr>
      <vt:lpstr>二、视诊</vt:lpstr>
      <vt:lpstr>二、视诊</vt:lpstr>
      <vt:lpstr>二、视诊</vt:lpstr>
      <vt:lpstr>二、视诊</vt:lpstr>
      <vt:lpstr>二、视诊</vt:lpstr>
      <vt:lpstr>二、视诊</vt:lpstr>
      <vt:lpstr>三、听诊</vt:lpstr>
      <vt:lpstr>三、听诊</vt:lpstr>
      <vt:lpstr>三、听诊</vt:lpstr>
      <vt:lpstr>四、叩诊</vt:lpstr>
      <vt:lpstr>四、叩诊</vt:lpstr>
      <vt:lpstr>四、叩诊</vt:lpstr>
      <vt:lpstr>四、叩诊</vt:lpstr>
      <vt:lpstr>四、叩诊</vt:lpstr>
      <vt:lpstr>四、叩诊</vt:lpstr>
      <vt:lpstr>四、叩诊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  <vt:lpstr>五、触诊</vt:lpstr>
    </vt:vector>
  </TitlesOfParts>
  <Company>pump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</dc:title>
  <dc:creator>zhang7</dc:creator>
  <cp:lastModifiedBy>赵欣</cp:lastModifiedBy>
  <cp:revision>71</cp:revision>
  <cp:lastPrinted>1899-12-30T00:00:00Z</cp:lastPrinted>
  <dcterms:created xsi:type="dcterms:W3CDTF">2008-12-16T07:41:38Z</dcterms:created>
  <dcterms:modified xsi:type="dcterms:W3CDTF">2015-12-11T02:10:21Z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2052-6.4.0.1920</vt:lpwstr>
  </property>
</Properties>
</file>