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08" r:id="rId2"/>
    <p:sldId id="331" r:id="rId3"/>
    <p:sldId id="413" r:id="rId4"/>
    <p:sldId id="414" r:id="rId5"/>
    <p:sldId id="415" r:id="rId6"/>
    <p:sldId id="416" r:id="rId7"/>
    <p:sldId id="417" r:id="rId8"/>
    <p:sldId id="418" r:id="rId9"/>
    <p:sldId id="393" r:id="rId10"/>
    <p:sldId id="419" r:id="rId11"/>
    <p:sldId id="420" r:id="rId12"/>
    <p:sldId id="421" r:id="rId13"/>
    <p:sldId id="422" r:id="rId14"/>
    <p:sldId id="423" r:id="rId15"/>
    <p:sldId id="424" r:id="rId16"/>
    <p:sldId id="425" r:id="rId17"/>
    <p:sldId id="426" r:id="rId18"/>
    <p:sldId id="427" r:id="rId19"/>
    <p:sldId id="428" r:id="rId20"/>
    <p:sldId id="429" r:id="rId21"/>
    <p:sldId id="430" r:id="rId22"/>
    <p:sldId id="431" r:id="rId23"/>
    <p:sldId id="435" r:id="rId24"/>
    <p:sldId id="432" r:id="rId25"/>
    <p:sldId id="434" r:id="rId26"/>
    <p:sldId id="436" r:id="rId27"/>
    <p:sldId id="437" r:id="rId28"/>
    <p:sldId id="438" r:id="rId29"/>
    <p:sldId id="330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E230C"/>
    <a:srgbClr val="1D1496"/>
    <a:srgbClr val="692AA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357" autoAdjust="0"/>
  </p:normalViewPr>
  <p:slideViewPr>
    <p:cSldViewPr>
      <p:cViewPr varScale="1">
        <p:scale>
          <a:sx n="98" d="100"/>
          <a:sy n="98" d="100"/>
        </p:scale>
        <p:origin x="-2004" y="-102"/>
      </p:cViewPr>
      <p:guideLst>
        <p:guide orient="horz" pos="2160"/>
        <p:guide pos="2861"/>
      </p:guideLst>
    </p:cSldViewPr>
  </p:slideViewPr>
  <p:outlineViewPr>
    <p:cViewPr>
      <p:scale>
        <a:sx n="33" d="100"/>
        <a:sy n="33" d="100"/>
      </p:scale>
      <p:origin x="0" y="973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181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4A6A17-8E72-4709-B2EB-524D869D35D5}" type="datetimeFigureOut">
              <a:rPr lang="zh-CN" altLang="en-US" smtClean="0"/>
              <a:pPr/>
              <a:t>2015/12/11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BB479B-7C2D-43F5-BDD8-FE14A3C96E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103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21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未知"/>
          <p:cNvSpPr>
            <a:spLocks/>
          </p:cNvSpPr>
          <p:nvPr/>
        </p:nvSpPr>
        <p:spPr bwMode="auto">
          <a:xfrm>
            <a:off x="0" y="1792288"/>
            <a:ext cx="9097963" cy="3413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" y="279"/>
              </a:cxn>
              <a:cxn ang="0">
                <a:pos x="1824" y="739"/>
              </a:cxn>
              <a:cxn ang="0">
                <a:pos x="3946" y="695"/>
              </a:cxn>
              <a:cxn ang="0">
                <a:pos x="5731" y="297"/>
              </a:cxn>
              <a:cxn ang="0">
                <a:pos x="5722" y="153"/>
              </a:cxn>
              <a:cxn ang="0">
                <a:pos x="0" y="0"/>
              </a:cxn>
            </a:cxnLst>
            <a:rect l="0" t="0" r="r" b="b"/>
            <a:pathLst>
              <a:path w="5731" h="808">
                <a:moveTo>
                  <a:pt x="0" y="0"/>
                </a:moveTo>
                <a:lnTo>
                  <a:pt x="19" y="279"/>
                </a:lnTo>
                <a:cubicBezTo>
                  <a:pt x="321" y="399"/>
                  <a:pt x="1170" y="671"/>
                  <a:pt x="1824" y="739"/>
                </a:cubicBezTo>
                <a:cubicBezTo>
                  <a:pt x="2478" y="808"/>
                  <a:pt x="3295" y="769"/>
                  <a:pt x="3946" y="695"/>
                </a:cubicBezTo>
                <a:cubicBezTo>
                  <a:pt x="4597" y="621"/>
                  <a:pt x="5435" y="387"/>
                  <a:pt x="5731" y="297"/>
                </a:cubicBezTo>
                <a:lnTo>
                  <a:pt x="5722" y="1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mtClean="0">
              <a:ea typeface="宋体" pitchFamily="2" charset="-122"/>
            </a:endParaRPr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0" y="0"/>
            <a:ext cx="9144000" cy="2089150"/>
            <a:chOff x="0" y="0"/>
            <a:chExt cx="5760" cy="1316"/>
          </a:xfrm>
        </p:grpSpPr>
        <p:grpSp>
          <p:nvGrpSpPr>
            <p:cNvPr id="7" name="Group 5"/>
            <p:cNvGrpSpPr>
              <a:grpSpLocks/>
            </p:cNvGrpSpPr>
            <p:nvPr userDrawn="1"/>
          </p:nvGrpSpPr>
          <p:grpSpPr bwMode="auto">
            <a:xfrm flipV="1">
              <a:off x="18" y="0"/>
              <a:ext cx="5742" cy="1128"/>
              <a:chOff x="0" y="0"/>
              <a:chExt cx="5760" cy="1680"/>
            </a:xfrm>
          </p:grpSpPr>
          <p:sp>
            <p:nvSpPr>
              <p:cNvPr id="9" name="Rectangle 6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5760" cy="1680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5760" cy="95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</p:grpSp>
        <p:sp>
          <p:nvSpPr>
            <p:cNvPr id="8" name="未知"/>
            <p:cNvSpPr>
              <a:spLocks/>
            </p:cNvSpPr>
            <p:nvPr userDrawn="1"/>
          </p:nvSpPr>
          <p:spPr bwMode="auto">
            <a:xfrm>
              <a:off x="0" y="1092"/>
              <a:ext cx="5731" cy="224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6" y="315"/>
                </a:cxn>
                <a:cxn ang="0">
                  <a:pos x="1795" y="771"/>
                </a:cxn>
                <a:cxn ang="0">
                  <a:pos x="3821" y="742"/>
                </a:cxn>
                <a:cxn ang="0">
                  <a:pos x="5731" y="320"/>
                </a:cxn>
                <a:cxn ang="0">
                  <a:pos x="5693" y="0"/>
                </a:cxn>
                <a:cxn ang="0">
                  <a:pos x="0" y="36"/>
                </a:cxn>
              </a:cxnLst>
              <a:rect l="0" t="0" r="r" b="b"/>
              <a:pathLst>
                <a:path w="5731" h="842">
                  <a:moveTo>
                    <a:pt x="0" y="36"/>
                  </a:moveTo>
                  <a:lnTo>
                    <a:pt x="26" y="315"/>
                  </a:lnTo>
                  <a:cubicBezTo>
                    <a:pt x="325" y="438"/>
                    <a:pt x="1163" y="700"/>
                    <a:pt x="1795" y="771"/>
                  </a:cubicBezTo>
                  <a:cubicBezTo>
                    <a:pt x="2427" y="842"/>
                    <a:pt x="3165" y="817"/>
                    <a:pt x="3821" y="742"/>
                  </a:cubicBezTo>
                  <a:cubicBezTo>
                    <a:pt x="4477" y="667"/>
                    <a:pt x="5419" y="444"/>
                    <a:pt x="5731" y="320"/>
                  </a:cubicBezTo>
                  <a:lnTo>
                    <a:pt x="5693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</p:grpSp>
      <p:grpSp>
        <p:nvGrpSpPr>
          <p:cNvPr id="11" name="Group 9"/>
          <p:cNvGrpSpPr>
            <a:grpSpLocks/>
          </p:cNvGrpSpPr>
          <p:nvPr/>
        </p:nvGrpSpPr>
        <p:grpSpPr bwMode="auto">
          <a:xfrm>
            <a:off x="0" y="4689475"/>
            <a:ext cx="9144000" cy="2168525"/>
            <a:chOff x="0" y="0"/>
            <a:chExt cx="5760" cy="1412"/>
          </a:xfrm>
        </p:grpSpPr>
        <p:grpSp>
          <p:nvGrpSpPr>
            <p:cNvPr id="12" name="Group 10"/>
            <p:cNvGrpSpPr>
              <a:grpSpLocks/>
            </p:cNvGrpSpPr>
            <p:nvPr userDrawn="1"/>
          </p:nvGrpSpPr>
          <p:grpSpPr bwMode="auto">
            <a:xfrm>
              <a:off x="18" y="228"/>
              <a:ext cx="5742" cy="1184"/>
              <a:chOff x="0" y="2"/>
              <a:chExt cx="5760" cy="1678"/>
            </a:xfrm>
          </p:grpSpPr>
          <p:sp>
            <p:nvSpPr>
              <p:cNvPr id="16" name="Rectangle 11"/>
              <p:cNvSpPr>
                <a:spLocks noChangeArrowheads="1"/>
              </p:cNvSpPr>
              <p:nvPr userDrawn="1"/>
            </p:nvSpPr>
            <p:spPr bwMode="auto">
              <a:xfrm>
                <a:off x="0" y="2"/>
                <a:ext cx="5760" cy="1678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  <p:sp>
            <p:nvSpPr>
              <p:cNvPr id="17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2"/>
                <a:ext cx="5760" cy="94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</p:grpSp>
        <p:grpSp>
          <p:nvGrpSpPr>
            <p:cNvPr id="13" name="Group 13"/>
            <p:cNvGrpSpPr>
              <a:grpSpLocks/>
            </p:cNvGrpSpPr>
            <p:nvPr userDrawn="1"/>
          </p:nvGrpSpPr>
          <p:grpSpPr bwMode="auto">
            <a:xfrm>
              <a:off x="0" y="0"/>
              <a:ext cx="5731" cy="264"/>
              <a:chOff x="0" y="0"/>
              <a:chExt cx="5731" cy="426"/>
            </a:xfrm>
          </p:grpSpPr>
          <p:sp>
            <p:nvSpPr>
              <p:cNvPr id="14" name="未知"/>
              <p:cNvSpPr>
                <a:spLocks/>
              </p:cNvSpPr>
              <p:nvPr userDrawn="1"/>
            </p:nvSpPr>
            <p:spPr bwMode="auto">
              <a:xfrm flipV="1">
                <a:off x="0" y="0"/>
                <a:ext cx="5731" cy="3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" y="279"/>
                  </a:cxn>
                  <a:cxn ang="0">
                    <a:pos x="1824" y="739"/>
                  </a:cxn>
                  <a:cxn ang="0">
                    <a:pos x="3946" y="695"/>
                  </a:cxn>
                  <a:cxn ang="0">
                    <a:pos x="5731" y="297"/>
                  </a:cxn>
                  <a:cxn ang="0">
                    <a:pos x="5722" y="153"/>
                  </a:cxn>
                  <a:cxn ang="0">
                    <a:pos x="0" y="0"/>
                  </a:cxn>
                </a:cxnLst>
                <a:rect l="0" t="0" r="r" b="b"/>
                <a:pathLst>
                  <a:path w="5731" h="808">
                    <a:moveTo>
                      <a:pt x="0" y="0"/>
                    </a:moveTo>
                    <a:lnTo>
                      <a:pt x="19" y="279"/>
                    </a:lnTo>
                    <a:cubicBezTo>
                      <a:pt x="321" y="399"/>
                      <a:pt x="1170" y="671"/>
                      <a:pt x="1824" y="739"/>
                    </a:cubicBezTo>
                    <a:cubicBezTo>
                      <a:pt x="2478" y="808"/>
                      <a:pt x="3295" y="769"/>
                      <a:pt x="3946" y="695"/>
                    </a:cubicBezTo>
                    <a:cubicBezTo>
                      <a:pt x="4597" y="621"/>
                      <a:pt x="5435" y="387"/>
                      <a:pt x="5731" y="297"/>
                    </a:cubicBezTo>
                    <a:lnTo>
                      <a:pt x="5722" y="1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  <p:sp>
            <p:nvSpPr>
              <p:cNvPr id="15" name="未知"/>
              <p:cNvSpPr>
                <a:spLocks/>
              </p:cNvSpPr>
              <p:nvPr userDrawn="1"/>
            </p:nvSpPr>
            <p:spPr bwMode="auto">
              <a:xfrm flipV="1">
                <a:off x="0" y="47"/>
                <a:ext cx="5731" cy="379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26" y="315"/>
                  </a:cxn>
                  <a:cxn ang="0">
                    <a:pos x="1795" y="771"/>
                  </a:cxn>
                  <a:cxn ang="0">
                    <a:pos x="3821" y="742"/>
                  </a:cxn>
                  <a:cxn ang="0">
                    <a:pos x="5731" y="320"/>
                  </a:cxn>
                  <a:cxn ang="0">
                    <a:pos x="5693" y="0"/>
                  </a:cxn>
                  <a:cxn ang="0">
                    <a:pos x="0" y="36"/>
                  </a:cxn>
                </a:cxnLst>
                <a:rect l="0" t="0" r="r" b="b"/>
                <a:pathLst>
                  <a:path w="5731" h="842">
                    <a:moveTo>
                      <a:pt x="0" y="36"/>
                    </a:moveTo>
                    <a:lnTo>
                      <a:pt x="26" y="315"/>
                    </a:lnTo>
                    <a:cubicBezTo>
                      <a:pt x="325" y="438"/>
                      <a:pt x="1163" y="700"/>
                      <a:pt x="1795" y="771"/>
                    </a:cubicBezTo>
                    <a:cubicBezTo>
                      <a:pt x="2427" y="842"/>
                      <a:pt x="3165" y="817"/>
                      <a:pt x="3821" y="742"/>
                    </a:cubicBezTo>
                    <a:cubicBezTo>
                      <a:pt x="4477" y="667"/>
                      <a:pt x="5419" y="444"/>
                      <a:pt x="5731" y="320"/>
                    </a:cubicBezTo>
                    <a:lnTo>
                      <a:pt x="5693" y="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</p:grpSp>
      </p:grpSp>
      <p:grpSp>
        <p:nvGrpSpPr>
          <p:cNvPr id="18" name="Group 16"/>
          <p:cNvGrpSpPr>
            <a:grpSpLocks/>
          </p:cNvGrpSpPr>
          <p:nvPr/>
        </p:nvGrpSpPr>
        <p:grpSpPr bwMode="auto">
          <a:xfrm>
            <a:off x="0" y="0"/>
            <a:ext cx="9144000" cy="6867525"/>
            <a:chOff x="0" y="0"/>
            <a:chExt cx="5760" cy="4326"/>
          </a:xfrm>
        </p:grpSpPr>
        <p:sp>
          <p:nvSpPr>
            <p:cNvPr id="19" name="AutoShape 17"/>
            <p:cNvSpPr>
              <a:spLocks noChangeArrowheads="1"/>
            </p:cNvSpPr>
            <p:nvPr/>
          </p:nvSpPr>
          <p:spPr bwMode="auto">
            <a:xfrm>
              <a:off x="27" y="24"/>
              <a:ext cx="5709" cy="4272"/>
            </a:xfrm>
            <a:prstGeom prst="roundRect">
              <a:avLst>
                <a:gd name="adj" fmla="val 6227"/>
              </a:avLst>
            </a:prstGeom>
            <a:noFill/>
            <a:ln w="76200" cmpd="sng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  <p:sp>
          <p:nvSpPr>
            <p:cNvPr id="20" name="未知"/>
            <p:cNvSpPr>
              <a:spLocks/>
            </p:cNvSpPr>
            <p:nvPr/>
          </p:nvSpPr>
          <p:spPr bwMode="auto">
            <a:xfrm>
              <a:off x="3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  <p:sp>
          <p:nvSpPr>
            <p:cNvPr id="21" name="未知"/>
            <p:cNvSpPr>
              <a:spLocks/>
            </p:cNvSpPr>
            <p:nvPr/>
          </p:nvSpPr>
          <p:spPr bwMode="auto">
            <a:xfrm rot="16191400">
              <a:off x="-47" y="4030"/>
              <a:ext cx="336" cy="242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  <p:sp>
          <p:nvSpPr>
            <p:cNvPr id="22" name="未知"/>
            <p:cNvSpPr>
              <a:spLocks/>
            </p:cNvSpPr>
            <p:nvPr/>
          </p:nvSpPr>
          <p:spPr bwMode="auto">
            <a:xfrm>
              <a:off x="5520" y="3978"/>
              <a:ext cx="240" cy="348"/>
            </a:xfrm>
            <a:custGeom>
              <a:avLst/>
              <a:gdLst/>
              <a:ahLst/>
              <a:cxnLst>
                <a:cxn ang="0">
                  <a:pos x="246" y="0"/>
                </a:cxn>
                <a:cxn ang="0">
                  <a:pos x="164" y="196"/>
                </a:cxn>
                <a:cxn ang="0">
                  <a:pos x="84" y="282"/>
                </a:cxn>
                <a:cxn ang="0">
                  <a:pos x="0" y="342"/>
                </a:cxn>
                <a:cxn ang="0">
                  <a:pos x="246" y="348"/>
                </a:cxn>
              </a:cxnLst>
              <a:rect l="0" t="0" r="r" b="b"/>
              <a:pathLst>
                <a:path w="246" h="348">
                  <a:moveTo>
                    <a:pt x="246" y="0"/>
                  </a:moveTo>
                  <a:lnTo>
                    <a:pt x="164" y="196"/>
                  </a:lnTo>
                  <a:lnTo>
                    <a:pt x="84" y="282"/>
                  </a:lnTo>
                  <a:lnTo>
                    <a:pt x="0" y="342"/>
                  </a:lnTo>
                  <a:lnTo>
                    <a:pt x="246" y="348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  <p:sp>
          <p:nvSpPr>
            <p:cNvPr id="23" name="未知"/>
            <p:cNvSpPr>
              <a:spLocks/>
            </p:cNvSpPr>
            <p:nvPr/>
          </p:nvSpPr>
          <p:spPr bwMode="auto">
            <a:xfrm rot="5400000"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</p:grpSp>
      <p:pic>
        <p:nvPicPr>
          <p:cNvPr id="24" name="Picture 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33375"/>
            <a:ext cx="6480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0" name="Rectangle 22"/>
          <p:cNvSpPr>
            <a:spLocks noGrp="1" noChangeArrowheads="1"/>
          </p:cNvSpPr>
          <p:nvPr>
            <p:ph type="ctrTitle"/>
          </p:nvPr>
        </p:nvSpPr>
        <p:spPr>
          <a:xfrm>
            <a:off x="323850" y="2276475"/>
            <a:ext cx="5181600" cy="2286000"/>
          </a:xfrm>
        </p:spPr>
        <p:txBody>
          <a:bodyPr/>
          <a:lstStyle>
            <a:lvl1pPr algn="l">
              <a:defRPr sz="4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subTitle" idx="1"/>
          </p:nvPr>
        </p:nvSpPr>
        <p:spPr>
          <a:xfrm>
            <a:off x="1600200" y="5410200"/>
            <a:ext cx="63246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BA6B2F-206F-4B5B-B56C-B9CE8962150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62750" y="304800"/>
            <a:ext cx="2152650" cy="5943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305550" cy="5943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D4221-3E95-4C16-9BE9-9F1135841222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22"/>
            <a:ext cx="8610600" cy="5033978"/>
          </a:xfrm>
        </p:spPr>
        <p:txBody>
          <a:bodyPr/>
          <a:lstStyle>
            <a:lvl1pPr>
              <a:defRPr sz="3000" b="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lang="zh-CN" altLang="en-US" sz="2800" b="0" dirty="0" smtClean="0">
                <a:solidFill>
                  <a:srgbClr val="0000FF"/>
                </a:solidFill>
                <a:latin typeface="+mn-lt"/>
                <a:ea typeface="+mn-ea"/>
                <a:cs typeface="+mn-cs"/>
              </a:defRPr>
            </a:lvl2pPr>
            <a:lvl3pPr>
              <a:defRPr lang="zh-CN" altLang="en-US" sz="2600" dirty="0" smtClean="0">
                <a:solidFill>
                  <a:srgbClr val="692AA2"/>
                </a:solidFill>
                <a:latin typeface="Arial" pitchFamily="34" charset="0"/>
              </a:defRPr>
            </a:lvl3pPr>
            <a:lvl4pPr>
              <a:defRPr lang="zh-CN" altLang="en-US" sz="2600" dirty="0" smtClean="0">
                <a:solidFill>
                  <a:srgbClr val="0070C0"/>
                </a:solidFill>
                <a:latin typeface="Arial" pitchFamily="34" charset="0"/>
              </a:defRPr>
            </a:lvl4pPr>
            <a:lvl5pPr>
              <a:defRPr lang="zh-CN" altLang="en-US" sz="2400" dirty="0">
                <a:solidFill>
                  <a:srgbClr val="00B050"/>
                </a:solidFill>
                <a:latin typeface="Arial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9DA8C0-41B4-45A0-8D62-5DAED5F9C1E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06CE8-7810-4188-B69A-D59D517C810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214422"/>
            <a:ext cx="4229100" cy="503397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6300" y="1214422"/>
            <a:ext cx="4229100" cy="503397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741E34-A5F4-4C75-A0C2-DF636D5FB51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1412C-3F7D-4262-8028-551518F5411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6BAEAF-C151-480C-962E-93C9FA7CF54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B02AF-77A9-473F-86A0-5756A0E901C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ED1EA-C113-4C86-896D-C3DEF808462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E2369-FABF-484F-BEA0-5AD2AF66898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flipH="1">
            <a:off x="0" y="188913"/>
            <a:ext cx="91440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2413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1028" name="未知"/>
          <p:cNvSpPr>
            <a:spLocks/>
          </p:cNvSpPr>
          <p:nvPr/>
        </p:nvSpPr>
        <p:spPr bwMode="auto">
          <a:xfrm>
            <a:off x="0" y="950913"/>
            <a:ext cx="9150350" cy="461962"/>
          </a:xfrm>
          <a:custGeom>
            <a:avLst/>
            <a:gdLst/>
            <a:ahLst/>
            <a:cxnLst>
              <a:cxn ang="0">
                <a:pos x="4" y="365"/>
              </a:cxn>
              <a:cxn ang="0">
                <a:pos x="0" y="246"/>
              </a:cxn>
              <a:cxn ang="0">
                <a:pos x="1837" y="32"/>
              </a:cxn>
              <a:cxn ang="0">
                <a:pos x="3970" y="52"/>
              </a:cxn>
              <a:cxn ang="0">
                <a:pos x="5764" y="231"/>
              </a:cxn>
              <a:cxn ang="0">
                <a:pos x="5768" y="366"/>
              </a:cxn>
              <a:cxn ang="0">
                <a:pos x="4" y="365"/>
              </a:cxn>
            </a:cxnLst>
            <a:rect l="0" t="0" r="r" b="b"/>
            <a:pathLst>
              <a:path w="5768" h="366">
                <a:moveTo>
                  <a:pt x="4" y="365"/>
                </a:moveTo>
                <a:lnTo>
                  <a:pt x="0" y="246"/>
                </a:lnTo>
                <a:cubicBezTo>
                  <a:pt x="304" y="192"/>
                  <a:pt x="1175" y="64"/>
                  <a:pt x="1837" y="32"/>
                </a:cubicBezTo>
                <a:cubicBezTo>
                  <a:pt x="2499" y="0"/>
                  <a:pt x="3316" y="19"/>
                  <a:pt x="3970" y="52"/>
                </a:cubicBezTo>
                <a:cubicBezTo>
                  <a:pt x="4624" y="85"/>
                  <a:pt x="5464" y="179"/>
                  <a:pt x="5764" y="231"/>
                </a:cubicBezTo>
                <a:lnTo>
                  <a:pt x="5768" y="366"/>
                </a:lnTo>
                <a:lnTo>
                  <a:pt x="4" y="36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285860"/>
            <a:ext cx="8610600" cy="4962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477000"/>
            <a:ext cx="2133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D350B63-8B59-4F8A-93D3-3F038884A51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42844" y="285728"/>
            <a:ext cx="80772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5450" y="6524625"/>
            <a:ext cx="8353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48400" y="0"/>
            <a:ext cx="266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132638" y="6553200"/>
            <a:ext cx="1620837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000" b="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rgbClr val="1D1496"/>
          </a:solidFill>
          <a:latin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600">
          <a:solidFill>
            <a:srgbClr val="692AA2"/>
          </a:solidFill>
          <a:latin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rgbClr val="00B050"/>
          </a:solidFill>
          <a:latin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0.jpeg"/><Relationship Id="rId4" Type="http://schemas.openxmlformats.org/officeDocument/2006/relationships/image" Target="../media/image49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276475"/>
            <a:ext cx="4680198" cy="2286000"/>
          </a:xfrm>
          <a:extLst/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/>
              <a:t>第九节  肛门、直肠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与生殖器评估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一、肛门与直肠评估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en-US" altLang="zh-CN" dirty="0" smtClean="0"/>
              <a:t>5.</a:t>
            </a:r>
            <a:r>
              <a:rPr lang="zh-CN" altLang="en-US" dirty="0" smtClean="0"/>
              <a:t>直肠脱垂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" name="id9289174787110027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7" y="2602871"/>
            <a:ext cx="2924579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pic.baike.soso.com/p/20130814/20130814114931-139476012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2" r="50000" b="12020"/>
          <a:stretch/>
        </p:blipFill>
        <p:spPr bwMode="auto">
          <a:xfrm>
            <a:off x="1500037" y="1988840"/>
            <a:ext cx="2232248" cy="288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41005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一、肛门与直肠评估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（三）触</a:t>
            </a:r>
            <a:r>
              <a:rPr lang="zh-CN" altLang="en-US" dirty="0" smtClean="0"/>
              <a:t>诊</a:t>
            </a:r>
            <a:endParaRPr lang="en-US" altLang="zh-CN" dirty="0" smtClean="0"/>
          </a:p>
          <a:p>
            <a:pPr marL="719138" lvl="1" indent="-319088"/>
            <a:r>
              <a:rPr lang="zh-CN" altLang="en-US" dirty="0" smtClean="0"/>
              <a:t>评估方法</a:t>
            </a:r>
            <a:endParaRPr lang="en-US" altLang="zh-CN" dirty="0" smtClean="0"/>
          </a:p>
          <a:p>
            <a:pPr marL="1071563" lvl="2" indent="-271463"/>
            <a:r>
              <a:rPr lang="zh-CN" altLang="en-US" dirty="0" smtClean="0"/>
              <a:t>肛门</a:t>
            </a:r>
            <a:r>
              <a:rPr lang="zh-CN" altLang="en-US" dirty="0"/>
              <a:t>指诊（直肠指诊）</a:t>
            </a:r>
            <a:r>
              <a:rPr lang="en-US" altLang="zh-CN" sz="2200" dirty="0"/>
              <a:t>digital rectal </a:t>
            </a:r>
            <a:r>
              <a:rPr lang="en-US" altLang="zh-CN" sz="2200" dirty="0" smtClean="0"/>
              <a:t>examination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" name="id9640354296139448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706" y="2780928"/>
            <a:ext cx="5144098" cy="3569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626006"/>
            <a:ext cx="1822273" cy="1303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8066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一、肛门与直肠评估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zh-CN" altLang="en-US" dirty="0" smtClean="0"/>
              <a:t>评估内容</a:t>
            </a:r>
            <a:endParaRPr lang="en-US" altLang="zh-CN" dirty="0" smtClean="0"/>
          </a:p>
          <a:p>
            <a:pPr lvl="2">
              <a:lnSpc>
                <a:spcPct val="200000"/>
              </a:lnSpc>
            </a:pPr>
            <a:r>
              <a:rPr lang="zh-CN" altLang="en-US" dirty="0" smtClean="0"/>
              <a:t>肛门</a:t>
            </a:r>
            <a:r>
              <a:rPr lang="zh-CN" altLang="en-US" dirty="0"/>
              <a:t>及括约肌的紧张度</a:t>
            </a:r>
          </a:p>
          <a:p>
            <a:pPr lvl="2">
              <a:lnSpc>
                <a:spcPct val="200000"/>
              </a:lnSpc>
            </a:pPr>
            <a:r>
              <a:rPr lang="zh-CN" altLang="en-US" dirty="0"/>
              <a:t>直肠内壁</a:t>
            </a:r>
            <a:r>
              <a:rPr lang="zh-CN" altLang="en-US" dirty="0" smtClean="0"/>
              <a:t>：</a:t>
            </a:r>
            <a:r>
              <a:rPr lang="zh-CN" altLang="en-US" dirty="0"/>
              <a:t>黏膜</a:t>
            </a:r>
            <a:r>
              <a:rPr lang="zh-CN" altLang="en-US" dirty="0" smtClean="0"/>
              <a:t>、有无压痛、肿块、搏动感等</a:t>
            </a:r>
            <a:endParaRPr lang="en-US" altLang="zh-CN" dirty="0"/>
          </a:p>
          <a:p>
            <a:pPr lvl="2">
              <a:lnSpc>
                <a:spcPct val="200000"/>
              </a:lnSpc>
            </a:pPr>
            <a:r>
              <a:rPr lang="zh-CN" altLang="en-US" dirty="0"/>
              <a:t>指诊后指套表面：</a:t>
            </a:r>
            <a:r>
              <a:rPr lang="zh-CN" altLang="zh-CN" dirty="0"/>
              <a:t>黏液、血液、脓</a:t>
            </a:r>
            <a:r>
              <a:rPr lang="zh-CN" altLang="zh-CN" dirty="0" smtClean="0"/>
              <a:t>液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8635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一、肛门与直肠评估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zh-CN" altLang="en-US" dirty="0" smtClean="0"/>
              <a:t>临床意义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直肠</a:t>
            </a:r>
            <a:r>
              <a:rPr lang="zh-CN" altLang="en-US" dirty="0"/>
              <a:t>剧烈</a:t>
            </a:r>
            <a:r>
              <a:rPr lang="zh-CN" altLang="en-US" dirty="0" smtClean="0"/>
              <a:t>触痛：</a:t>
            </a:r>
            <a:endParaRPr lang="en-US" altLang="zh-CN" dirty="0" smtClean="0"/>
          </a:p>
          <a:p>
            <a:pPr lvl="3"/>
            <a:r>
              <a:rPr lang="zh-CN" altLang="en-US" dirty="0" smtClean="0"/>
              <a:t>常见于</a:t>
            </a:r>
            <a:r>
              <a:rPr lang="zh-CN" altLang="en-US" dirty="0"/>
              <a:t>肛裂及</a:t>
            </a:r>
            <a:r>
              <a:rPr lang="zh-CN" altLang="en-US" dirty="0" smtClean="0"/>
              <a:t>感染</a:t>
            </a:r>
            <a:endParaRPr lang="en-US" altLang="zh-CN" dirty="0"/>
          </a:p>
          <a:p>
            <a:pPr lvl="2"/>
            <a:r>
              <a:rPr lang="zh-CN" altLang="en-US" dirty="0"/>
              <a:t>触痛伴搏动</a:t>
            </a:r>
            <a:r>
              <a:rPr lang="zh-CN" altLang="en-US" dirty="0" smtClean="0"/>
              <a:t>感</a:t>
            </a:r>
            <a:endParaRPr lang="en-US" altLang="zh-CN" dirty="0" smtClean="0"/>
          </a:p>
          <a:p>
            <a:pPr lvl="3"/>
            <a:r>
              <a:rPr lang="zh-CN" altLang="en-US" dirty="0" smtClean="0"/>
              <a:t>常见于</a:t>
            </a:r>
            <a:r>
              <a:rPr lang="zh-CN" altLang="en-US" dirty="0"/>
              <a:t>肛门、</a:t>
            </a:r>
            <a:r>
              <a:rPr lang="zh-CN" altLang="en-US" dirty="0" smtClean="0"/>
              <a:t>直肠周围脓肿</a:t>
            </a:r>
            <a:endParaRPr lang="en-US" altLang="zh-CN" dirty="0"/>
          </a:p>
          <a:p>
            <a:pPr lvl="2"/>
            <a:r>
              <a:rPr lang="zh-CN" altLang="en-US" dirty="0"/>
              <a:t>触及柔软、光滑而有弹性的包</a:t>
            </a:r>
            <a:r>
              <a:rPr lang="zh-CN" altLang="en-US" dirty="0" smtClean="0"/>
              <a:t>块</a:t>
            </a:r>
            <a:endParaRPr lang="en-US" altLang="zh-CN" dirty="0" smtClean="0"/>
          </a:p>
          <a:p>
            <a:pPr lvl="3"/>
            <a:r>
              <a:rPr lang="zh-CN" altLang="en-US" dirty="0" smtClean="0"/>
              <a:t>多</a:t>
            </a:r>
            <a:r>
              <a:rPr lang="zh-CN" altLang="en-US" dirty="0"/>
              <a:t>为直肠</a:t>
            </a:r>
            <a:r>
              <a:rPr lang="zh-CN" altLang="en-US" dirty="0" smtClean="0"/>
              <a:t>息肉</a:t>
            </a:r>
            <a:endParaRPr lang="en-US" altLang="zh-CN" dirty="0"/>
          </a:p>
          <a:p>
            <a:pPr lvl="2"/>
            <a:r>
              <a:rPr lang="zh-CN" altLang="en-US" dirty="0"/>
              <a:t>触及坚硬、凹凸不平的包块，且内壁有狭窄</a:t>
            </a:r>
            <a:r>
              <a:rPr lang="zh-CN" altLang="en-US" dirty="0" smtClean="0"/>
              <a:t>者</a:t>
            </a:r>
            <a:endParaRPr lang="en-US" altLang="zh-CN" dirty="0" smtClean="0"/>
          </a:p>
          <a:p>
            <a:pPr lvl="3"/>
            <a:r>
              <a:rPr lang="zh-CN" altLang="en-US" dirty="0" smtClean="0"/>
              <a:t>多</a:t>
            </a:r>
            <a:r>
              <a:rPr lang="zh-CN" altLang="en-US" dirty="0"/>
              <a:t>见于</a:t>
            </a:r>
            <a:r>
              <a:rPr lang="zh-CN" altLang="en-US" dirty="0" smtClean="0"/>
              <a:t>直肠癌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3250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一、肛门与直肠评估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zh-CN" altLang="en-US" dirty="0" smtClean="0"/>
              <a:t>直肠指检</a:t>
            </a:r>
            <a:r>
              <a:rPr lang="zh-CN" altLang="en-US" dirty="0"/>
              <a:t>的注意</a:t>
            </a:r>
            <a:r>
              <a:rPr lang="zh-CN" altLang="en-US" dirty="0" smtClean="0"/>
              <a:t>事项</a:t>
            </a:r>
            <a:endParaRPr lang="en-US" altLang="zh-CN" dirty="0"/>
          </a:p>
          <a:p>
            <a:pPr lvl="1">
              <a:spcBef>
                <a:spcPts val="600"/>
              </a:spcBef>
            </a:pPr>
            <a:r>
              <a:rPr lang="zh-CN" altLang="en-US" dirty="0"/>
              <a:t>观察肛周情况</a:t>
            </a:r>
          </a:p>
          <a:p>
            <a:pPr lvl="1">
              <a:spcBef>
                <a:spcPts val="600"/>
              </a:spcBef>
            </a:pPr>
            <a:r>
              <a:rPr lang="zh-CN" altLang="en-US" dirty="0" smtClean="0"/>
              <a:t>涂</a:t>
            </a:r>
            <a:r>
              <a:rPr lang="zh-CN" altLang="en-US" dirty="0"/>
              <a:t>搽润滑剂</a:t>
            </a:r>
          </a:p>
          <a:p>
            <a:pPr lvl="1">
              <a:spcBef>
                <a:spcPts val="600"/>
              </a:spcBef>
            </a:pPr>
            <a:r>
              <a:rPr lang="zh-CN" altLang="en-US" dirty="0" smtClean="0"/>
              <a:t>肛</a:t>
            </a:r>
            <a:r>
              <a:rPr lang="zh-CN" altLang="en-US" dirty="0"/>
              <a:t>周适应后轻柔</a:t>
            </a:r>
            <a:r>
              <a:rPr lang="zh-CN" altLang="en-US" dirty="0" smtClean="0"/>
              <a:t>进入</a:t>
            </a:r>
            <a:endParaRPr lang="en-US" altLang="zh-CN" dirty="0" smtClean="0"/>
          </a:p>
          <a:p>
            <a:pPr lvl="2">
              <a:spcBef>
                <a:spcPts val="600"/>
              </a:spcBef>
            </a:pPr>
            <a:r>
              <a:rPr lang="zh-CN" altLang="en-US" dirty="0" smtClean="0"/>
              <a:t>先</a:t>
            </a:r>
            <a:r>
              <a:rPr lang="zh-CN" altLang="en-US" dirty="0"/>
              <a:t>将示指置于肛门外口轻轻按摩，嘱患者哈气，待肛门括约肌放松后，再缓缓插入示指</a:t>
            </a:r>
          </a:p>
          <a:p>
            <a:pPr lvl="1">
              <a:spcBef>
                <a:spcPts val="600"/>
              </a:spcBef>
            </a:pPr>
            <a:r>
              <a:rPr lang="zh-CN" altLang="en-US" dirty="0" smtClean="0"/>
              <a:t>前列腺</a:t>
            </a:r>
            <a:r>
              <a:rPr lang="zh-CN" altLang="en-US" dirty="0"/>
              <a:t>、精囊扪诊</a:t>
            </a:r>
          </a:p>
          <a:p>
            <a:pPr lvl="1">
              <a:spcBef>
                <a:spcPts val="600"/>
              </a:spcBef>
            </a:pPr>
            <a:r>
              <a:rPr lang="zh-CN" altLang="en-US" dirty="0" smtClean="0"/>
              <a:t>注意</a:t>
            </a:r>
            <a:r>
              <a:rPr lang="zh-CN" altLang="en-US" dirty="0"/>
              <a:t>肛门痔疮情况</a:t>
            </a:r>
          </a:p>
          <a:p>
            <a:pPr lvl="1">
              <a:spcBef>
                <a:spcPts val="600"/>
              </a:spcBef>
            </a:pPr>
            <a:r>
              <a:rPr lang="zh-CN" altLang="en-US" dirty="0" smtClean="0"/>
              <a:t>了解</a:t>
            </a:r>
            <a:r>
              <a:rPr lang="zh-CN" altLang="en-US" dirty="0"/>
              <a:t>直肠</a:t>
            </a:r>
            <a:r>
              <a:rPr lang="zh-CN" altLang="en-US" dirty="0" smtClean="0"/>
              <a:t>情况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0077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一、肛门与直肠评估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771800" y="5373216"/>
            <a:ext cx="35397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</a:rPr>
              <a:t>直肠癌和前列腺癌的直肠指诊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  <p:pic>
        <p:nvPicPr>
          <p:cNvPr id="6" name="Picture 2" descr="http://www.chgcw.com/baike/uploads/201103/12989603193gyhTBuV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07010"/>
            <a:ext cx="3744416" cy="299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62"/>
          <a:stretch/>
        </p:blipFill>
        <p:spPr bwMode="auto">
          <a:xfrm>
            <a:off x="827584" y="1787015"/>
            <a:ext cx="3159009" cy="2615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圆角矩形 7"/>
          <p:cNvSpPr/>
          <p:nvPr/>
        </p:nvSpPr>
        <p:spPr>
          <a:xfrm>
            <a:off x="867969" y="4075920"/>
            <a:ext cx="1264812" cy="42069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直肠癌</a:t>
            </a:r>
            <a:endParaRPr lang="zh-CN" altLang="en-US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1514209" y="3501008"/>
            <a:ext cx="393495" cy="560064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98563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二、男性生殖器评估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男性外生殖器的</a:t>
            </a:r>
            <a:r>
              <a:rPr lang="zh-CN" altLang="en-US" dirty="0" smtClean="0"/>
              <a:t>组成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" name="Picture 4" descr="Image18-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814" y="1844824"/>
            <a:ext cx="5131458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16289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二、男性生殖器评估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4422"/>
            <a:ext cx="5563344" cy="5033978"/>
          </a:xfrm>
        </p:spPr>
        <p:txBody>
          <a:bodyPr/>
          <a:lstStyle/>
          <a:p>
            <a:r>
              <a:rPr lang="zh-CN" altLang="en-US" dirty="0"/>
              <a:t>男性内生殖器的</a:t>
            </a:r>
            <a:r>
              <a:rPr lang="zh-CN" altLang="en-US" dirty="0" smtClean="0"/>
              <a:t>组成</a:t>
            </a:r>
            <a:endParaRPr lang="en-US" altLang="zh-CN" dirty="0" smtClean="0"/>
          </a:p>
          <a:p>
            <a:pPr lvl="1"/>
            <a:r>
              <a:rPr lang="zh-CN" altLang="en-US" dirty="0"/>
              <a:t>前列腺  </a:t>
            </a:r>
            <a:r>
              <a:rPr lang="en-US" altLang="zh-CN" dirty="0"/>
              <a:t>(Prostate)</a:t>
            </a:r>
          </a:p>
          <a:p>
            <a:pPr lvl="1"/>
            <a:r>
              <a:rPr lang="zh-CN" altLang="en-US" dirty="0"/>
              <a:t>精囊  </a:t>
            </a:r>
            <a:r>
              <a:rPr lang="en-US" altLang="zh-CN" dirty="0"/>
              <a:t>(Seminal vesicle)</a:t>
            </a:r>
          </a:p>
          <a:p>
            <a:pPr lvl="1"/>
            <a:r>
              <a:rPr lang="zh-CN" altLang="en-US" dirty="0"/>
              <a:t>射精管  </a:t>
            </a:r>
            <a:r>
              <a:rPr lang="en-US" altLang="zh-CN" dirty="0"/>
              <a:t>(Ejaculatory duct)</a:t>
            </a:r>
          </a:p>
          <a:p>
            <a:pPr lvl="1"/>
            <a:r>
              <a:rPr lang="zh-CN" altLang="en-US" dirty="0"/>
              <a:t>尿道腺  </a:t>
            </a:r>
            <a:r>
              <a:rPr lang="en-US" altLang="zh-CN" dirty="0"/>
              <a:t>(Bulbourethral </a:t>
            </a:r>
            <a:r>
              <a:rPr lang="en-US" altLang="zh-CN" dirty="0" err="1"/>
              <a:t>gland,Cowper’s</a:t>
            </a:r>
            <a:r>
              <a:rPr lang="en-US" altLang="zh-CN" dirty="0"/>
              <a:t> gland)</a:t>
            </a:r>
          </a:p>
          <a:p>
            <a:pPr lvl="1"/>
            <a:r>
              <a:rPr lang="zh-CN" altLang="en-US" dirty="0"/>
              <a:t>精阜    </a:t>
            </a:r>
            <a:r>
              <a:rPr lang="en-US" altLang="zh-CN" dirty="0"/>
              <a:t>(</a:t>
            </a:r>
            <a:r>
              <a:rPr lang="en-US" altLang="zh-CN" dirty="0" err="1"/>
              <a:t>Verumontanum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" name="Picture 4" descr="Image19-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524" y="1340768"/>
            <a:ext cx="3212075" cy="2409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95597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二、男性生殖器评估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zh-CN" altLang="en-US" dirty="0" smtClean="0"/>
              <a:t>（一）视诊</a:t>
            </a:r>
            <a:endParaRPr lang="en-US" altLang="zh-CN" dirty="0" smtClean="0"/>
          </a:p>
          <a:p>
            <a:pPr marL="457200" lvl="1" indent="0">
              <a:spcBef>
                <a:spcPts val="600"/>
              </a:spcBef>
              <a:buSzPct val="60000"/>
              <a:buNone/>
            </a:pPr>
            <a:r>
              <a:rPr lang="en-US" altLang="zh-CN" dirty="0"/>
              <a:t>1. </a:t>
            </a:r>
            <a:r>
              <a:rPr lang="zh-CN" altLang="en-US" dirty="0"/>
              <a:t>阴毛</a:t>
            </a:r>
            <a:endParaRPr lang="en-US" altLang="zh-CN" dirty="0"/>
          </a:p>
          <a:p>
            <a:pPr lvl="2">
              <a:spcBef>
                <a:spcPts val="600"/>
              </a:spcBef>
              <a:buSzPct val="60000"/>
            </a:pPr>
            <a:r>
              <a:rPr lang="zh-CN" altLang="en-US" dirty="0"/>
              <a:t>阴毛的发育和分布</a:t>
            </a:r>
            <a:endParaRPr lang="en-US" altLang="zh-CN" dirty="0"/>
          </a:p>
          <a:p>
            <a:pPr marL="457200" lvl="1" indent="0">
              <a:spcBef>
                <a:spcPts val="600"/>
              </a:spcBef>
              <a:buSzPct val="60000"/>
              <a:buNone/>
            </a:pPr>
            <a:r>
              <a:rPr lang="en-US" altLang="zh-CN" dirty="0"/>
              <a:t>2. </a:t>
            </a:r>
            <a:r>
              <a:rPr lang="zh-CN" altLang="en-US" dirty="0"/>
              <a:t>阴茎</a:t>
            </a:r>
            <a:endParaRPr lang="en-US" altLang="zh-CN" dirty="0"/>
          </a:p>
          <a:p>
            <a:pPr lvl="2">
              <a:spcBef>
                <a:spcPts val="600"/>
              </a:spcBef>
              <a:buSzPct val="60000"/>
            </a:pPr>
            <a:r>
              <a:rPr lang="zh-CN" altLang="en-US" dirty="0"/>
              <a:t>大小和形态：性早熟、性功能不全</a:t>
            </a:r>
            <a:endParaRPr lang="en-US" altLang="zh-CN" dirty="0"/>
          </a:p>
          <a:p>
            <a:pPr lvl="2">
              <a:spcBef>
                <a:spcPts val="600"/>
              </a:spcBef>
              <a:buSzPct val="60000"/>
            </a:pPr>
            <a:r>
              <a:rPr lang="zh-CN" altLang="en-US" dirty="0"/>
              <a:t>包皮：包茎、包皮过长</a:t>
            </a:r>
            <a:endParaRPr lang="en-US" altLang="zh-CN" dirty="0"/>
          </a:p>
          <a:p>
            <a:pPr lvl="2">
              <a:spcBef>
                <a:spcPts val="600"/>
              </a:spcBef>
              <a:buSzPct val="60000"/>
            </a:pPr>
            <a:r>
              <a:rPr lang="zh-CN" altLang="en-US" dirty="0"/>
              <a:t>阴茎头与冠状沟：下疳、尖锐湿疣</a:t>
            </a:r>
            <a:endParaRPr lang="en-US" altLang="zh-CN" dirty="0"/>
          </a:p>
          <a:p>
            <a:pPr lvl="2">
              <a:spcBef>
                <a:spcPts val="600"/>
              </a:spcBef>
              <a:buSzPct val="60000"/>
            </a:pPr>
            <a:r>
              <a:rPr lang="zh-CN" altLang="en-US" dirty="0"/>
              <a:t>尿道口：</a:t>
            </a:r>
            <a:r>
              <a:rPr lang="zh-CN" altLang="en-US" dirty="0" smtClean="0"/>
              <a:t>分泌物</a:t>
            </a:r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6992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二、男性生殖器评估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4" name="Picture 3" descr="Image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3122" y="1538821"/>
            <a:ext cx="1956951" cy="1730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Image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907215" y="3620585"/>
            <a:ext cx="1734623" cy="208246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3" descr="Image20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707" y="1511884"/>
            <a:ext cx="2092913" cy="1912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d9114352119612228" descr="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9" t="2919" r="15888" b="10428"/>
          <a:stretch/>
        </p:blipFill>
        <p:spPr bwMode="auto">
          <a:xfrm>
            <a:off x="3415731" y="3699061"/>
            <a:ext cx="2037366" cy="1925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07911" y="5768142"/>
            <a:ext cx="25042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包茎 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包皮过长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pic>
        <p:nvPicPr>
          <p:cNvPr id="9" name="Picture 4" descr="Image2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241206"/>
            <a:ext cx="2539777" cy="2758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625037" y="5158345"/>
            <a:ext cx="9589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阴茎癌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405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一、肛门与直肠评估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（一）患者</a:t>
            </a:r>
            <a:r>
              <a:rPr lang="zh-CN" altLang="en-US" dirty="0" smtClean="0"/>
              <a:t>体位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8" t="24552" r="10848" b="23292"/>
          <a:stretch/>
        </p:blipFill>
        <p:spPr>
          <a:xfrm>
            <a:off x="1154437" y="2062143"/>
            <a:ext cx="2468880" cy="12017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9" t="24217" r="16190" b="39003"/>
          <a:stretch/>
        </p:blipFill>
        <p:spPr>
          <a:xfrm>
            <a:off x="4437433" y="1830822"/>
            <a:ext cx="3230911" cy="12502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31" t="19324" r="31399" b="22740"/>
          <a:stretch/>
        </p:blipFill>
        <p:spPr>
          <a:xfrm>
            <a:off x="1382229" y="3718329"/>
            <a:ext cx="1763486" cy="17896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66" t="12551" r="9957" b="15280"/>
          <a:stretch/>
        </p:blipFill>
        <p:spPr>
          <a:xfrm>
            <a:off x="5870092" y="3901209"/>
            <a:ext cx="1903500" cy="130955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30" t="19457" r="32741" b="29202"/>
          <a:stretch/>
        </p:blipFill>
        <p:spPr>
          <a:xfrm>
            <a:off x="3777945" y="3901208"/>
            <a:ext cx="1318976" cy="142385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00518" y="313606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00FF"/>
                </a:solidFill>
              </a:rPr>
              <a:t>肘膝</a:t>
            </a:r>
            <a:r>
              <a:rPr lang="zh-CN" altLang="en-US" dirty="0" smtClean="0">
                <a:solidFill>
                  <a:srgbClr val="0000FF"/>
                </a:solidFill>
              </a:rPr>
              <a:t>位</a:t>
            </a:r>
            <a:endParaRPr lang="en-US" altLang="zh-CN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85663" y="306896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00FF"/>
                </a:solidFill>
              </a:rPr>
              <a:t>左侧卧</a:t>
            </a:r>
            <a:r>
              <a:rPr lang="zh-CN" altLang="en-US" dirty="0" smtClean="0">
                <a:solidFill>
                  <a:srgbClr val="0000FF"/>
                </a:solidFill>
              </a:rPr>
              <a:t>位</a:t>
            </a:r>
            <a:endParaRPr lang="en-US" altLang="zh-CN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88876" y="550794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00FF"/>
                </a:solidFill>
              </a:rPr>
              <a:t>弯腰前俯</a:t>
            </a:r>
            <a:r>
              <a:rPr lang="zh-CN" altLang="en-US" dirty="0" smtClean="0">
                <a:solidFill>
                  <a:srgbClr val="0000FF"/>
                </a:solidFill>
              </a:rPr>
              <a:t>位</a:t>
            </a:r>
            <a:endParaRPr lang="en-US" altLang="zh-CN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00192" y="540343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00FF"/>
                </a:solidFill>
              </a:rPr>
              <a:t>截石</a:t>
            </a:r>
            <a:r>
              <a:rPr lang="zh-CN" altLang="en-US" dirty="0" smtClean="0">
                <a:solidFill>
                  <a:srgbClr val="0000FF"/>
                </a:solidFill>
              </a:rPr>
              <a:t>位</a:t>
            </a:r>
            <a:endParaRPr lang="en-US" altLang="zh-CN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13701" y="54452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dirty="0">
                <a:solidFill>
                  <a:srgbClr val="0000FF"/>
                </a:solidFill>
              </a:rPr>
              <a:t>蹲</a:t>
            </a:r>
            <a:r>
              <a:rPr lang="zh-CN" altLang="en-US" dirty="0" smtClean="0">
                <a:solidFill>
                  <a:srgbClr val="0000FF"/>
                </a:solidFill>
              </a:rPr>
              <a:t>位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27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二、男性生殖器评估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4" name="Picture 4" descr="Image9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22"/>
          <a:stretch/>
        </p:blipFill>
        <p:spPr bwMode="auto">
          <a:xfrm>
            <a:off x="1259632" y="1701800"/>
            <a:ext cx="3462020" cy="273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Image1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1215472"/>
            <a:ext cx="2730203" cy="32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50924" y="4715852"/>
            <a:ext cx="3587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</a:rPr>
              <a:t>冠状沟处硬溃疡（下疳）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4091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二、男性生殖器评估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4" name="Picture 3" descr="Image5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63" y="3023337"/>
            <a:ext cx="3091853" cy="253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Image5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15"/>
          <a:stretch/>
        </p:blipFill>
        <p:spPr bwMode="auto">
          <a:xfrm>
            <a:off x="5547132" y="3220264"/>
            <a:ext cx="2907453" cy="213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Image6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45"/>
          <a:stretch/>
        </p:blipFill>
        <p:spPr bwMode="auto">
          <a:xfrm>
            <a:off x="3415703" y="991873"/>
            <a:ext cx="2812481" cy="222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707535" y="5836622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</a:rPr>
              <a:t>尖锐湿疣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103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dirty="0" smtClean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二、男性生殖器评估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4" name="Picture 3" descr="gonorrheamaledrips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484313"/>
            <a:ext cx="2665570" cy="324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Image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9" r="23862" b="10122"/>
          <a:stretch/>
        </p:blipFill>
        <p:spPr bwMode="auto">
          <a:xfrm>
            <a:off x="4211960" y="1873182"/>
            <a:ext cx="3599954" cy="2463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00871" y="5205995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</a:rPr>
              <a:t>尿道口分泌物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8414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二、男性生殖器评估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spcBef>
                <a:spcPts val="600"/>
              </a:spcBef>
              <a:buSzPct val="60000"/>
              <a:buNone/>
            </a:pPr>
            <a:r>
              <a:rPr lang="en-US" altLang="zh-CN" dirty="0" smtClean="0"/>
              <a:t>3</a:t>
            </a:r>
            <a:r>
              <a:rPr lang="en-US" altLang="zh-CN" dirty="0"/>
              <a:t>. </a:t>
            </a:r>
            <a:r>
              <a:rPr lang="zh-CN" altLang="en-US" dirty="0"/>
              <a:t>阴囊</a:t>
            </a:r>
            <a:endParaRPr lang="en-US" altLang="zh-CN" dirty="0"/>
          </a:p>
          <a:p>
            <a:pPr lvl="2">
              <a:spcBef>
                <a:spcPts val="600"/>
              </a:spcBef>
              <a:buSzPct val="60000"/>
            </a:pPr>
            <a:r>
              <a:rPr lang="zh-CN" altLang="en-US" dirty="0"/>
              <a:t>外形：阴囊单侧增大</a:t>
            </a:r>
            <a:endParaRPr lang="en-US" altLang="zh-CN" dirty="0"/>
          </a:p>
          <a:p>
            <a:pPr lvl="2">
              <a:spcBef>
                <a:spcPts val="600"/>
              </a:spcBef>
              <a:buSzPct val="60000"/>
            </a:pPr>
            <a:r>
              <a:rPr lang="zh-CN" altLang="en-US" dirty="0"/>
              <a:t>皮肤：阴囊水肿、</a:t>
            </a:r>
            <a:r>
              <a:rPr lang="zh-CN" altLang="en-US" dirty="0" smtClean="0"/>
              <a:t>阴囊象皮肿</a:t>
            </a:r>
            <a:r>
              <a:rPr lang="zh-CN" altLang="en-US" dirty="0"/>
              <a:t>、阴囊</a:t>
            </a:r>
            <a:r>
              <a:rPr lang="zh-CN" altLang="en-US" dirty="0" smtClean="0"/>
              <a:t>湿疹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" name="id586090153909811" descr="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60" y="3232555"/>
            <a:ext cx="2713414" cy="2004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1475656" y="5323608"/>
            <a:ext cx="1512168" cy="48165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00FF"/>
                </a:solidFill>
              </a:rPr>
              <a:t>阴囊水肿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pic>
        <p:nvPicPr>
          <p:cNvPr id="7" name="id27822177838539053" descr="2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" t="7058" r="77140"/>
          <a:stretch/>
        </p:blipFill>
        <p:spPr bwMode="auto">
          <a:xfrm>
            <a:off x="3651231" y="3024646"/>
            <a:ext cx="2236670" cy="242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 7"/>
          <p:cNvSpPr/>
          <p:nvPr/>
        </p:nvSpPr>
        <p:spPr>
          <a:xfrm>
            <a:off x="3624456" y="5345494"/>
            <a:ext cx="2520280" cy="48165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00FF"/>
                </a:solidFill>
              </a:rPr>
              <a:t>阴囊湿疹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pic>
        <p:nvPicPr>
          <p:cNvPr id="9" name="Picture 3" descr="Image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123913"/>
            <a:ext cx="2252207" cy="222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636656" y="5457818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</a:rPr>
              <a:t>阴囊皮肤红肿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9888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二、男性生殖器</a:t>
            </a:r>
            <a:r>
              <a:rPr lang="zh-CN" altLang="zh-CN" dirty="0" smtClean="0"/>
              <a:t>评估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6" name="id8670643772366655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565" y="1811645"/>
            <a:ext cx="2655773" cy="2186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389100" y="4377046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</a:rPr>
              <a:t>睾丸炎、睾丸</a:t>
            </a:r>
            <a:r>
              <a:rPr lang="zh-CN" altLang="en-US" b="1" dirty="0" smtClean="0">
                <a:solidFill>
                  <a:srgbClr val="0000FF"/>
                </a:solidFill>
              </a:rPr>
              <a:t>肿大</a:t>
            </a:r>
            <a:endParaRPr lang="zh-CN" altLang="en-US" dirty="0">
              <a:solidFill>
                <a:srgbClr val="0000FF"/>
              </a:solidFill>
            </a:endParaRPr>
          </a:p>
        </p:txBody>
      </p:sp>
      <p:pic>
        <p:nvPicPr>
          <p:cNvPr id="8" name="Picture 3" descr="Image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758" y="1484784"/>
            <a:ext cx="2167426" cy="2528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394811" y="4358467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</a:rPr>
              <a:t>睾丸肿瘤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2879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二、男性生殖器评估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（二）触诊</a:t>
            </a:r>
            <a:endParaRPr lang="en-US" altLang="zh-CN" dirty="0" smtClean="0"/>
          </a:p>
          <a:p>
            <a:pPr marL="457200" lvl="1" indent="0">
              <a:buSzPct val="60000"/>
              <a:buNone/>
            </a:pPr>
            <a:r>
              <a:rPr lang="en-US" altLang="zh-CN" dirty="0" smtClean="0"/>
              <a:t>1</a:t>
            </a:r>
            <a:r>
              <a:rPr lang="en-US" altLang="zh-CN" dirty="0"/>
              <a:t>. </a:t>
            </a:r>
            <a:r>
              <a:rPr lang="zh-CN" altLang="en-US" dirty="0" smtClean="0"/>
              <a:t>阴茎</a:t>
            </a:r>
            <a:endParaRPr lang="en-US" altLang="zh-CN" dirty="0" smtClean="0"/>
          </a:p>
          <a:p>
            <a:pPr marL="914400" lvl="2" indent="0">
              <a:buSzPct val="60000"/>
              <a:buNone/>
            </a:pPr>
            <a:r>
              <a:rPr lang="zh-CN" altLang="en-US" dirty="0" smtClean="0"/>
              <a:t>触痛</a:t>
            </a:r>
            <a:r>
              <a:rPr lang="zh-CN" altLang="en-US" dirty="0"/>
              <a:t>、结节</a:t>
            </a:r>
            <a:endParaRPr lang="en-US" altLang="zh-CN" dirty="0"/>
          </a:p>
          <a:p>
            <a:pPr marL="457200" lvl="1" indent="0">
              <a:buSzPct val="60000"/>
              <a:buNone/>
            </a:pPr>
            <a:r>
              <a:rPr lang="en-US" altLang="zh-CN" dirty="0"/>
              <a:t>2. </a:t>
            </a:r>
            <a:r>
              <a:rPr lang="zh-CN" altLang="en-US" dirty="0"/>
              <a:t>阴囊</a:t>
            </a:r>
            <a:endParaRPr lang="en-US" altLang="zh-CN" dirty="0"/>
          </a:p>
          <a:p>
            <a:pPr marL="914400" lvl="2" indent="0">
              <a:buSzPct val="60000"/>
              <a:buNone/>
            </a:pPr>
            <a:r>
              <a:rPr lang="zh-CN" altLang="en-US" dirty="0"/>
              <a:t>睾丸：大小、硬度、结节、压痛、缺如、对称</a:t>
            </a:r>
            <a:endParaRPr lang="en-US" altLang="zh-CN" dirty="0"/>
          </a:p>
          <a:p>
            <a:pPr marL="914400" lvl="2" indent="0">
              <a:buSzPct val="60000"/>
              <a:buNone/>
            </a:pPr>
            <a:r>
              <a:rPr lang="zh-CN" altLang="en-US" dirty="0"/>
              <a:t>附睾：大小、肿胀、结节、压痛</a:t>
            </a:r>
            <a:endParaRPr lang="en-US" altLang="zh-CN" dirty="0"/>
          </a:p>
          <a:p>
            <a:pPr marL="914400" lvl="2" indent="0">
              <a:buSzPct val="60000"/>
              <a:buNone/>
            </a:pPr>
            <a:r>
              <a:rPr lang="zh-CN" altLang="en-US" dirty="0"/>
              <a:t>精索：结节、触痛、肿胀（</a:t>
            </a:r>
            <a:r>
              <a:rPr lang="zh-CN" altLang="en-US" dirty="0">
                <a:solidFill>
                  <a:srgbClr val="0000FF"/>
                </a:solidFill>
              </a:rPr>
              <a:t>透光试验</a:t>
            </a:r>
            <a:r>
              <a:rPr lang="zh-CN" altLang="en-US" dirty="0"/>
              <a:t>）</a:t>
            </a:r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6" name="id6244041872722421" descr="1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r="28982" b="31286"/>
          <a:stretch/>
        </p:blipFill>
        <p:spPr bwMode="auto">
          <a:xfrm>
            <a:off x="2824405" y="4653136"/>
            <a:ext cx="2191095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41" r="29432" b="31689"/>
          <a:stretch/>
        </p:blipFill>
        <p:spPr bwMode="auto">
          <a:xfrm>
            <a:off x="3814449" y="1196752"/>
            <a:ext cx="2183869" cy="1575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91080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二、男性生殖器评估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5" name="圆角矩形 4"/>
          <p:cNvSpPr/>
          <p:nvPr/>
        </p:nvSpPr>
        <p:spPr>
          <a:xfrm>
            <a:off x="1267783" y="4221088"/>
            <a:ext cx="2880320" cy="122413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/>
              <a:t>透光试验（阳性）</a:t>
            </a:r>
            <a:endParaRPr lang="en-US" altLang="zh-CN" sz="2400" b="1" dirty="0" smtClean="0"/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鞘膜积液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873337" y="4365104"/>
            <a:ext cx="2880320" cy="125561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/>
              <a:t>透光试验（阴性）</a:t>
            </a:r>
            <a:endParaRPr lang="en-US" altLang="zh-CN" sz="2400" b="1" dirty="0" smtClean="0"/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睾丸肿瘤、疝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id9362870697439697" descr="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7" r="10166" b="45443"/>
          <a:stretch/>
        </p:blipFill>
        <p:spPr bwMode="auto">
          <a:xfrm>
            <a:off x="755576" y="2034990"/>
            <a:ext cx="3904735" cy="1803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d5500957098141042" descr="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772816"/>
            <a:ext cx="2879441" cy="2327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07173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二、男性生殖器评估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en-US" altLang="zh-CN" dirty="0" smtClean="0"/>
              <a:t>3</a:t>
            </a:r>
            <a:r>
              <a:rPr lang="en-US" altLang="zh-CN" dirty="0"/>
              <a:t>. </a:t>
            </a:r>
            <a:r>
              <a:rPr lang="zh-CN" altLang="en-US" dirty="0" smtClean="0"/>
              <a:t>前列腺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smtClean="0"/>
              <a:t>4</a:t>
            </a:r>
            <a:r>
              <a:rPr lang="en-US" altLang="zh-CN" dirty="0"/>
              <a:t>. </a:t>
            </a:r>
            <a:r>
              <a:rPr lang="zh-CN" altLang="en-US" dirty="0"/>
              <a:t>精囊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4274575"/>
              </p:ext>
            </p:extLst>
          </p:nvPr>
        </p:nvGraphicFramePr>
        <p:xfrm>
          <a:off x="4932040" y="2897661"/>
          <a:ext cx="3818267" cy="2865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name="Slide" r:id="rId3" imgW="4572000" imgH="3429000" progId="PowerPoint.Slide.8">
                  <p:embed/>
                </p:oleObj>
              </mc:Choice>
              <mc:Fallback>
                <p:oleObj name="Slide" r:id="rId3" imgW="4572000" imgH="3429000" progId="PowerPoint.Slid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040" y="2897661"/>
                        <a:ext cx="3818267" cy="286505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2" descr="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780928"/>
            <a:ext cx="2709500" cy="309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34462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二、男性生殖器评估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618" y="2132856"/>
            <a:ext cx="338360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chgcw.com/baike/uploads/201103/12989603193gyhTBuV_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017" y="2132856"/>
            <a:ext cx="3690410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圆角矩形 6"/>
          <p:cNvSpPr/>
          <p:nvPr/>
        </p:nvSpPr>
        <p:spPr>
          <a:xfrm>
            <a:off x="1356016" y="5259707"/>
            <a:ext cx="6118408" cy="79208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</a:rPr>
              <a:t>前列腺肥大   </a:t>
            </a:r>
            <a:r>
              <a:rPr lang="en-US" altLang="zh-CN" sz="3200" b="1" dirty="0" smtClean="0">
                <a:solidFill>
                  <a:srgbClr val="0000FF"/>
                </a:solidFill>
              </a:rPr>
              <a:t>VS   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前列腺癌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2085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三、女性生殖器评估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196752"/>
            <a:ext cx="8610600" cy="5643578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zh-CN" altLang="en-US" sz="2800" b="1" dirty="0" smtClean="0"/>
              <a:t>（一）注意事项</a:t>
            </a:r>
          </a:p>
          <a:p>
            <a:pPr lvl="1">
              <a:lnSpc>
                <a:spcPct val="150000"/>
              </a:lnSpc>
            </a:pPr>
            <a:r>
              <a:rPr lang="zh-CN" altLang="en-US" sz="2400" b="1" dirty="0" smtClean="0"/>
              <a:t>不作为常规评估，必要时由妇产科医护人员进行评估</a:t>
            </a:r>
            <a:endParaRPr lang="en-US" altLang="zh-CN" sz="2400" b="1" dirty="0" smtClean="0"/>
          </a:p>
          <a:p>
            <a:pPr lvl="1">
              <a:lnSpc>
                <a:spcPct val="150000"/>
              </a:lnSpc>
            </a:pPr>
            <a:r>
              <a:rPr lang="zh-CN" altLang="en-US" sz="2400" b="1" dirty="0" smtClean="0"/>
              <a:t>排空尿液</a:t>
            </a:r>
            <a:endParaRPr lang="en-US" altLang="zh-CN" sz="2400" b="1" dirty="0" smtClean="0"/>
          </a:p>
          <a:p>
            <a:pPr lvl="1">
              <a:lnSpc>
                <a:spcPct val="150000"/>
              </a:lnSpc>
            </a:pPr>
            <a:r>
              <a:rPr lang="zh-CN" altLang="en-US" sz="2400" b="1" dirty="0" smtClean="0"/>
              <a:t>取</a:t>
            </a:r>
            <a:r>
              <a:rPr lang="zh-CN" altLang="en-US" sz="2400" b="1" dirty="0"/>
              <a:t>截石</a:t>
            </a:r>
            <a:r>
              <a:rPr lang="zh-CN" altLang="en-US" sz="2400" b="1" dirty="0" smtClean="0"/>
              <a:t>位</a:t>
            </a:r>
            <a:endParaRPr lang="en-US" altLang="zh-CN" sz="2400" b="1" dirty="0" smtClean="0"/>
          </a:p>
          <a:p>
            <a:pPr lvl="1">
              <a:lnSpc>
                <a:spcPct val="150000"/>
              </a:lnSpc>
            </a:pPr>
            <a:r>
              <a:rPr lang="zh-CN" altLang="en-US" sz="2400" b="1" dirty="0" smtClean="0"/>
              <a:t>经期避免检查</a:t>
            </a:r>
            <a:endParaRPr lang="en-US" altLang="zh-CN" sz="2400" b="1" dirty="0" smtClean="0"/>
          </a:p>
          <a:p>
            <a:pPr lvl="1">
              <a:lnSpc>
                <a:spcPct val="150000"/>
              </a:lnSpc>
            </a:pPr>
            <a:r>
              <a:rPr lang="zh-CN" altLang="en-US" sz="2400" b="1" dirty="0" smtClean="0"/>
              <a:t>未婚女性禁</a:t>
            </a:r>
            <a:r>
              <a:rPr lang="zh-CN" altLang="en-US" sz="2400" b="1" dirty="0"/>
              <a:t>作双合诊及阴道窥器</a:t>
            </a:r>
            <a:r>
              <a:rPr lang="zh-CN" altLang="en-US" sz="2400" b="1" dirty="0" smtClean="0"/>
              <a:t>检查</a:t>
            </a:r>
            <a:endParaRPr lang="en-US" altLang="zh-CN" sz="2400" b="1" dirty="0" smtClean="0"/>
          </a:p>
          <a:p>
            <a:pPr>
              <a:lnSpc>
                <a:spcPct val="150000"/>
              </a:lnSpc>
              <a:buNone/>
            </a:pPr>
            <a:r>
              <a:rPr lang="zh-CN" altLang="en-US" sz="2800" b="1" dirty="0" smtClean="0"/>
              <a:t>（二）评估内容</a:t>
            </a:r>
          </a:p>
          <a:p>
            <a:pPr lvl="1">
              <a:lnSpc>
                <a:spcPct val="150000"/>
              </a:lnSpc>
            </a:pPr>
            <a:r>
              <a:rPr lang="zh-CN" altLang="en-US" sz="2400" b="1" dirty="0" smtClean="0"/>
              <a:t>参见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妇产科护理学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的相关部分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58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一、肛门与直肠评估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zh-CN" altLang="en-US" dirty="0"/>
              <a:t>肘膝</a:t>
            </a:r>
            <a:r>
              <a:rPr lang="zh-CN" altLang="en-US" dirty="0" smtClean="0"/>
              <a:t>位</a:t>
            </a:r>
            <a:endParaRPr lang="en-US" altLang="zh-CN" dirty="0" smtClean="0"/>
          </a:p>
          <a:p>
            <a:pPr lvl="2"/>
            <a:r>
              <a:rPr lang="zh-CN" altLang="en-US" dirty="0"/>
              <a:t>常用于评估前列腺、精囊及直肠内镜检查等</a:t>
            </a:r>
          </a:p>
          <a:p>
            <a:pPr lvl="1"/>
            <a:r>
              <a:rPr lang="zh-CN" altLang="en-US" dirty="0"/>
              <a:t>左侧卧</a:t>
            </a:r>
            <a:r>
              <a:rPr lang="zh-CN" altLang="en-US" dirty="0" smtClean="0"/>
              <a:t>位</a:t>
            </a:r>
            <a:endParaRPr lang="en-US" altLang="zh-CN" dirty="0" smtClean="0"/>
          </a:p>
          <a:p>
            <a:pPr lvl="2"/>
            <a:r>
              <a:rPr lang="zh-CN" altLang="en-US" dirty="0"/>
              <a:t>适用于女性及病重体弱患者</a:t>
            </a:r>
          </a:p>
          <a:p>
            <a:pPr lvl="1"/>
            <a:r>
              <a:rPr lang="zh-CN" altLang="en-US" dirty="0"/>
              <a:t>弯腰前俯</a:t>
            </a:r>
            <a:r>
              <a:rPr lang="zh-CN" altLang="en-US" dirty="0" smtClean="0"/>
              <a:t>位</a:t>
            </a:r>
            <a:endParaRPr lang="en-US" altLang="zh-CN" dirty="0" smtClean="0"/>
          </a:p>
          <a:p>
            <a:pPr lvl="2"/>
            <a:r>
              <a:rPr lang="zh-CN" altLang="en-US" dirty="0"/>
              <a:t>适用于门诊普查或轻</a:t>
            </a:r>
            <a:r>
              <a:rPr lang="zh-CN" altLang="en-US" dirty="0" smtClean="0"/>
              <a:t>症患者</a:t>
            </a:r>
            <a:endParaRPr lang="zh-CN" altLang="en-US" dirty="0"/>
          </a:p>
          <a:p>
            <a:pPr lvl="1"/>
            <a:r>
              <a:rPr lang="zh-CN" altLang="en-US" dirty="0"/>
              <a:t>截石</a:t>
            </a:r>
            <a:r>
              <a:rPr lang="zh-CN" altLang="en-US" dirty="0" smtClean="0"/>
              <a:t>位</a:t>
            </a:r>
            <a:endParaRPr lang="en-US" altLang="zh-CN" dirty="0" smtClean="0"/>
          </a:p>
          <a:p>
            <a:pPr lvl="2"/>
            <a:r>
              <a:rPr lang="zh-CN" altLang="en-US" sz="2400" dirty="0">
                <a:solidFill>
                  <a:srgbClr val="692AA2"/>
                </a:solidFill>
                <a:latin typeface="Arial" pitchFamily="34" charset="0"/>
              </a:rPr>
              <a:t>适用于重症体</a:t>
            </a:r>
            <a:r>
              <a:rPr lang="zh-CN" altLang="en-US" sz="2400" dirty="0" smtClean="0">
                <a:solidFill>
                  <a:srgbClr val="692AA2"/>
                </a:solidFill>
                <a:latin typeface="Arial" pitchFamily="34" charset="0"/>
              </a:rPr>
              <a:t>弱患者或</a:t>
            </a:r>
            <a:r>
              <a:rPr lang="zh-CN" altLang="en-US" sz="2400" dirty="0">
                <a:solidFill>
                  <a:srgbClr val="692AA2"/>
                </a:solidFill>
                <a:latin typeface="Arial" pitchFamily="34" charset="0"/>
              </a:rPr>
              <a:t>膀胱直肠窝的检查</a:t>
            </a:r>
          </a:p>
          <a:p>
            <a:pPr lvl="1"/>
            <a:r>
              <a:rPr lang="zh-CN" altLang="en-US" dirty="0"/>
              <a:t>蹲</a:t>
            </a:r>
            <a:r>
              <a:rPr lang="zh-CN" altLang="en-US" dirty="0" smtClean="0"/>
              <a:t>位</a:t>
            </a:r>
            <a:endParaRPr lang="en-US" altLang="zh-CN" dirty="0" smtClean="0"/>
          </a:p>
          <a:p>
            <a:pPr lvl="2"/>
            <a:r>
              <a:rPr lang="zh-CN" altLang="en-US" dirty="0"/>
              <a:t>适用于评估内痔、直肠脱垂和直肠息肉等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5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一、肛门与直肠评估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病变记录</a:t>
            </a:r>
            <a:endParaRPr lang="en-US" altLang="zh-CN" dirty="0" smtClean="0"/>
          </a:p>
          <a:p>
            <a:pPr lvl="1"/>
            <a:r>
              <a:rPr lang="zh-CN" altLang="en-US" dirty="0"/>
              <a:t>顺时钟定位法</a:t>
            </a:r>
            <a:r>
              <a:rPr lang="zh-CN" altLang="en-US" dirty="0" smtClean="0"/>
              <a:t>记录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5" name="圆角矩形 4"/>
          <p:cNvSpPr/>
          <p:nvPr/>
        </p:nvSpPr>
        <p:spPr>
          <a:xfrm>
            <a:off x="1259632" y="2492896"/>
            <a:ext cx="5688632" cy="108012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zh-CN" altLang="en-US" sz="2400" dirty="0" smtClean="0"/>
              <a:t>例如，检查</a:t>
            </a:r>
            <a:r>
              <a:rPr lang="zh-CN" altLang="en-US" sz="2400" dirty="0"/>
              <a:t>时取截石位，则肛门后正中6点，前方中点为12点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pic>
        <p:nvPicPr>
          <p:cNvPr id="6" name="Picture 5" descr="35301.jpg (15025 字节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616" y="3861048"/>
            <a:ext cx="2114550" cy="207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9678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一、肛门与直肠评估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（二）视诊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33304" y="3401403"/>
            <a:ext cx="18184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dirty="0">
                <a:solidFill>
                  <a:schemeClr val="tx2"/>
                </a:solidFill>
                <a:latin typeface="Times New Roman" pitchFamily="18" charset="0"/>
              </a:rPr>
              <a:t>肛门周围</a:t>
            </a:r>
          </a:p>
        </p:txBody>
      </p:sp>
      <p:sp>
        <p:nvSpPr>
          <p:cNvPr id="7" name="AutoShape 6"/>
          <p:cNvSpPr>
            <a:spLocks/>
          </p:cNvSpPr>
          <p:nvPr/>
        </p:nvSpPr>
        <p:spPr bwMode="auto">
          <a:xfrm>
            <a:off x="2286000" y="2057400"/>
            <a:ext cx="457200" cy="3276600"/>
          </a:xfrm>
          <a:prstGeom prst="leftBrace">
            <a:avLst>
              <a:gd name="adj1" fmla="val 59722"/>
              <a:gd name="adj2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400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819400" y="1752600"/>
            <a:ext cx="21126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</a:rPr>
              <a:t>皮肤损伤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895600" y="2514600"/>
            <a:ext cx="218045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</a:rPr>
              <a:t>黏液、脓</a:t>
            </a:r>
            <a:r>
              <a:rPr kumimoji="1" lang="zh-CN" altLang="en-US" sz="2400" b="1" dirty="0" smtClean="0">
                <a:latin typeface="Times New Roman" pitchFamily="18" charset="0"/>
              </a:rPr>
              <a:t>血</a:t>
            </a:r>
            <a:endParaRPr kumimoji="1" lang="zh-CN" altLang="en-US" sz="2400" b="1" dirty="0">
              <a:latin typeface="Times New Roman" pitchFamily="18" charset="0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2895600" y="3327375"/>
            <a:ext cx="218045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</a:rPr>
              <a:t>肛裂、瘢痕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2895600" y="4191471"/>
            <a:ext cx="218045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</a:rPr>
              <a:t>外痔、瘘管口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2987824" y="4983559"/>
            <a:ext cx="202805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latin typeface="Times New Roman" pitchFamily="18" charset="0"/>
              </a:rPr>
              <a:t>溃疡、脓肿</a:t>
            </a:r>
            <a:endParaRPr kumimoji="1" lang="zh-CN" altLang="en-US" sz="2400" b="1" dirty="0">
              <a:latin typeface="Times New Roman" pitchFamily="18" charset="0"/>
            </a:endParaRPr>
          </a:p>
        </p:txBody>
      </p:sp>
      <p:pic>
        <p:nvPicPr>
          <p:cNvPr id="13" name="id7025346058525151" descr="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009" y="2232620"/>
            <a:ext cx="3045991" cy="2558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7891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一、肛门与直肠评估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en-US" altLang="zh-CN" dirty="0"/>
              <a:t>1. </a:t>
            </a:r>
            <a:r>
              <a:rPr lang="zh-CN" altLang="en-US" dirty="0"/>
              <a:t>痔</a:t>
            </a:r>
            <a:r>
              <a:rPr lang="en-US" altLang="zh-CN" dirty="0"/>
              <a:t>(hemorrhoid)</a:t>
            </a:r>
          </a:p>
          <a:p>
            <a:pPr lvl="2"/>
            <a:r>
              <a:rPr lang="zh-CN" altLang="en-US" dirty="0"/>
              <a:t>内痔</a:t>
            </a:r>
            <a:endParaRPr lang="en-US" altLang="zh-CN" dirty="0"/>
          </a:p>
          <a:p>
            <a:pPr lvl="2"/>
            <a:r>
              <a:rPr lang="zh-CN" altLang="en-US" dirty="0"/>
              <a:t>外痔</a:t>
            </a:r>
            <a:endParaRPr lang="en-US" altLang="zh-CN" dirty="0"/>
          </a:p>
          <a:p>
            <a:pPr lvl="2"/>
            <a:r>
              <a:rPr lang="zh-CN" altLang="en-US" dirty="0" smtClean="0"/>
              <a:t>混合痔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" name="Picture 3" descr="C:\Documents and Settings\RT FJ\桌面\新建文件夹\内外痔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856" y="1412776"/>
            <a:ext cx="3490913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3131840" y="3068960"/>
            <a:ext cx="1728192" cy="432048"/>
          </a:xfrm>
          <a:prstGeom prst="round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00FF"/>
                </a:solidFill>
              </a:rPr>
              <a:t>直肠上静脉丛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131840" y="4149080"/>
            <a:ext cx="1728192" cy="432048"/>
          </a:xfrm>
          <a:prstGeom prst="round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00FF"/>
                </a:solidFill>
              </a:rPr>
              <a:t>直肠下静脉丛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131840" y="3573016"/>
            <a:ext cx="1728192" cy="432048"/>
          </a:xfrm>
          <a:prstGeom prst="round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0000FF"/>
                </a:solidFill>
              </a:rPr>
              <a:t>齿状线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4355976" y="3645024"/>
            <a:ext cx="2016224" cy="144016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716016" y="3241576"/>
            <a:ext cx="2520280" cy="33144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716016" y="4321696"/>
            <a:ext cx="2880320" cy="43408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0117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一、肛门与直肠评估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693160" y="589208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2800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各种类型的</a:t>
            </a:r>
            <a:r>
              <a:rPr lang="zh-CN" altLang="en-US" sz="2800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痔</a:t>
            </a:r>
            <a:endParaRPr lang="en-US" altLang="zh-CN" sz="2800" dirty="0">
              <a:solidFill>
                <a:srgbClr val="0000FF"/>
              </a:solidFill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</p:txBody>
      </p:sp>
      <p:pic>
        <p:nvPicPr>
          <p:cNvPr id="6" name="Picture 2" descr="http://www.xnnews.com.cn/jk/cjjb/201305/W0201305085700238096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12776"/>
            <a:ext cx="6178302" cy="438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3800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一、肛门与直肠评估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en-US" altLang="zh-CN" dirty="0" smtClean="0"/>
              <a:t>2</a:t>
            </a:r>
            <a:r>
              <a:rPr lang="en-US" altLang="zh-CN" dirty="0"/>
              <a:t>.</a:t>
            </a:r>
            <a:r>
              <a:rPr lang="zh-CN" altLang="en-US" dirty="0"/>
              <a:t>肛裂</a:t>
            </a:r>
            <a:r>
              <a:rPr lang="en-US" altLang="zh-CN" dirty="0"/>
              <a:t>(anal fissure</a:t>
            </a:r>
            <a:r>
              <a:rPr lang="en-US" altLang="zh-CN" dirty="0" smtClean="0"/>
              <a:t>) </a:t>
            </a:r>
          </a:p>
          <a:p>
            <a:pPr marL="457200" lvl="1" indent="0">
              <a:buNone/>
            </a:pP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smtClean="0"/>
              <a:t>3</a:t>
            </a:r>
            <a:r>
              <a:rPr lang="en-US" altLang="zh-CN" dirty="0"/>
              <a:t>.</a:t>
            </a:r>
            <a:r>
              <a:rPr lang="zh-CN" altLang="en-US" dirty="0"/>
              <a:t>肛瘘</a:t>
            </a:r>
            <a:r>
              <a:rPr lang="en-US" altLang="zh-CN" dirty="0"/>
              <a:t>(anal fistula)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456" y="1547790"/>
            <a:ext cx="2133015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5471" y="1530732"/>
            <a:ext cx="202713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Documents and Settings\RT FJ\桌面\新建文件夹\肛裂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301126"/>
            <a:ext cx="2205244" cy="1652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www.xsjgcyy.com/upload/2014-04-10/a04aa929c0526257c21a0ae75fd1b45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52"/>
          <a:stretch/>
        </p:blipFill>
        <p:spPr bwMode="auto">
          <a:xfrm>
            <a:off x="6525630" y="4280557"/>
            <a:ext cx="2466975" cy="1655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圆角矩形 8"/>
          <p:cNvSpPr/>
          <p:nvPr/>
        </p:nvSpPr>
        <p:spPr>
          <a:xfrm>
            <a:off x="611560" y="3148998"/>
            <a:ext cx="3600400" cy="115212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latin typeface="Times New Roman" pitchFamily="18" charset="0"/>
                <a:cs typeface="Times New Roman" pitchFamily="18" charset="0"/>
              </a:rPr>
              <a:t>慢性肛裂“三联征”：</a:t>
            </a:r>
            <a:endParaRPr lang="en-US" altLang="zh-CN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肛裂、前哨痔、肛乳头肥大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爆炸形 2 9"/>
          <p:cNvSpPr/>
          <p:nvPr/>
        </p:nvSpPr>
        <p:spPr>
          <a:xfrm>
            <a:off x="358228" y="4941169"/>
            <a:ext cx="3997747" cy="1475096"/>
          </a:xfrm>
          <a:prstGeom prst="irregularSeal2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肛裂</a:t>
            </a:r>
            <a:r>
              <a:rPr lang="zh-CN" alt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患者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禁止</a:t>
            </a:r>
            <a:endParaRPr lang="en-US" altLang="zh-CN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直肠</a:t>
            </a:r>
            <a:r>
              <a:rPr lang="zh-CN" alt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指诊！！</a:t>
            </a:r>
          </a:p>
        </p:txBody>
      </p:sp>
    </p:spTree>
    <p:extLst>
      <p:ext uri="{BB962C8B-B14F-4D97-AF65-F5344CB8AC3E}">
        <p14:creationId xmlns:p14="http://schemas.microsoft.com/office/powerpoint/2010/main" val="1758902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一、肛门与直肠评估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en-US" altLang="zh-CN" dirty="0" smtClean="0"/>
              <a:t>4</a:t>
            </a:r>
            <a:r>
              <a:rPr lang="en-US" altLang="zh-CN" dirty="0"/>
              <a:t>. </a:t>
            </a:r>
            <a:r>
              <a:rPr lang="zh-CN" altLang="en-US" dirty="0"/>
              <a:t>直肠</a:t>
            </a:r>
            <a:r>
              <a:rPr lang="zh-CN" altLang="en-US" dirty="0" smtClean="0"/>
              <a:t>脓肿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11" name="Picture 2" descr="E:\gy2003\教学\教学照片\肛周脓肿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964" y="1330660"/>
            <a:ext cx="5513532" cy="2890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899592" y="1700808"/>
            <a:ext cx="2520280" cy="2627199"/>
            <a:chOff x="-684584" y="2038448"/>
            <a:chExt cx="2520280" cy="2627199"/>
          </a:xfrm>
        </p:grpSpPr>
        <p:pic>
          <p:nvPicPr>
            <p:cNvPr id="14338" name="Picture 2" descr="http://img1.imgtn.bdimg.com/it/u=1062058308,1752718063&amp;fm=21&amp;gp=0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73"/>
            <a:stretch/>
          </p:blipFill>
          <p:spPr bwMode="auto">
            <a:xfrm>
              <a:off x="-540568" y="2038448"/>
              <a:ext cx="2114550" cy="19551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圆角矩形 11"/>
            <p:cNvSpPr/>
            <p:nvPr/>
          </p:nvSpPr>
          <p:spPr>
            <a:xfrm>
              <a:off x="-684584" y="4183991"/>
              <a:ext cx="2520280" cy="481656"/>
            </a:xfrm>
            <a:prstGeom prst="roundRect">
              <a:avLst/>
            </a:prstGeom>
            <a:noFill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solidFill>
                    <a:srgbClr val="0000FF"/>
                  </a:solidFill>
                </a:rPr>
                <a:t>直肠肛门周围脓肿</a:t>
              </a:r>
              <a:endParaRPr lang="zh-CN" altLang="en-US" b="1" dirty="0">
                <a:solidFill>
                  <a:srgbClr val="0000FF"/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H="1" flipV="1">
              <a:off x="179512" y="3550616"/>
              <a:ext cx="234026" cy="698772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6695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课件模板">
  <a:themeElements>
    <a:clrScheme name="课件模板 1">
      <a:dk1>
        <a:srgbClr val="046CA6"/>
      </a:dk1>
      <a:lt1>
        <a:srgbClr val="FFFFFF"/>
      </a:lt1>
      <a:dk2>
        <a:srgbClr val="000000"/>
      </a:dk2>
      <a:lt2>
        <a:srgbClr val="DDDDDD"/>
      </a:lt2>
      <a:accent1>
        <a:srgbClr val="8AC8DE"/>
      </a:accent1>
      <a:accent2>
        <a:srgbClr val="99669B"/>
      </a:accent2>
      <a:accent3>
        <a:srgbClr val="FFFFFF"/>
      </a:accent3>
      <a:accent4>
        <a:srgbClr val="035B8D"/>
      </a:accent4>
      <a:accent5>
        <a:srgbClr val="C4E0EC"/>
      </a:accent5>
      <a:accent6>
        <a:srgbClr val="8A5C8C"/>
      </a:accent6>
      <a:hlink>
        <a:srgbClr val="DDB523"/>
      </a:hlink>
      <a:folHlink>
        <a:srgbClr val="969696"/>
      </a:folHlink>
    </a:clrScheme>
    <a:fontScheme name="课件模板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课件模板 1">
        <a:dk1>
          <a:srgbClr val="046CA6"/>
        </a:dk1>
        <a:lt1>
          <a:srgbClr val="FFFFFF"/>
        </a:lt1>
        <a:dk2>
          <a:srgbClr val="000000"/>
        </a:dk2>
        <a:lt2>
          <a:srgbClr val="DDDDDD"/>
        </a:lt2>
        <a:accent1>
          <a:srgbClr val="8AC8DE"/>
        </a:accent1>
        <a:accent2>
          <a:srgbClr val="99669B"/>
        </a:accent2>
        <a:accent3>
          <a:srgbClr val="FFFFFF"/>
        </a:accent3>
        <a:accent4>
          <a:srgbClr val="035B8D"/>
        </a:accent4>
        <a:accent5>
          <a:srgbClr val="C4E0EC"/>
        </a:accent5>
        <a:accent6>
          <a:srgbClr val="8A5C8C"/>
        </a:accent6>
        <a:hlink>
          <a:srgbClr val="DDB523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课件模板 2">
        <a:dk1>
          <a:srgbClr val="336699"/>
        </a:dk1>
        <a:lt1>
          <a:srgbClr val="FFFFFF"/>
        </a:lt1>
        <a:dk2>
          <a:srgbClr val="000000"/>
        </a:dk2>
        <a:lt2>
          <a:srgbClr val="DDDDDD"/>
        </a:lt2>
        <a:accent1>
          <a:srgbClr val="BEC779"/>
        </a:accent1>
        <a:accent2>
          <a:srgbClr val="C78DD7"/>
        </a:accent2>
        <a:accent3>
          <a:srgbClr val="FFFFFF"/>
        </a:accent3>
        <a:accent4>
          <a:srgbClr val="2A5682"/>
        </a:accent4>
        <a:accent5>
          <a:srgbClr val="DBE0BE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课件模板 3">
        <a:dk1>
          <a:srgbClr val="336699"/>
        </a:dk1>
        <a:lt1>
          <a:srgbClr val="FFFFFF"/>
        </a:lt1>
        <a:dk2>
          <a:srgbClr val="000000"/>
        </a:dk2>
        <a:lt2>
          <a:srgbClr val="DDDDDD"/>
        </a:lt2>
        <a:accent1>
          <a:srgbClr val="E8B558"/>
        </a:accent1>
        <a:accent2>
          <a:srgbClr val="C78DD7"/>
        </a:accent2>
        <a:accent3>
          <a:srgbClr val="FFFFFF"/>
        </a:accent3>
        <a:accent4>
          <a:srgbClr val="2A5682"/>
        </a:accent4>
        <a:accent5>
          <a:srgbClr val="F2D7B4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课件模板 4">
        <a:dk1>
          <a:srgbClr val="336699"/>
        </a:dk1>
        <a:lt1>
          <a:srgbClr val="FFFFFF"/>
        </a:lt1>
        <a:dk2>
          <a:srgbClr val="000000"/>
        </a:dk2>
        <a:lt2>
          <a:srgbClr val="F7F4D5"/>
        </a:lt2>
        <a:accent1>
          <a:srgbClr val="79B4C7"/>
        </a:accent1>
        <a:accent2>
          <a:srgbClr val="C78DD7"/>
        </a:accent2>
        <a:accent3>
          <a:srgbClr val="FFFFFF"/>
        </a:accent3>
        <a:accent4>
          <a:srgbClr val="2A5682"/>
        </a:accent4>
        <a:accent5>
          <a:srgbClr val="BED6E0"/>
        </a:accent5>
        <a:accent6>
          <a:srgbClr val="B47FC3"/>
        </a:accent6>
        <a:hlink>
          <a:srgbClr val="E79633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课件模板 5">
        <a:dk1>
          <a:srgbClr val="666699"/>
        </a:dk1>
        <a:lt1>
          <a:srgbClr val="FFFFFF"/>
        </a:lt1>
        <a:dk2>
          <a:srgbClr val="000000"/>
        </a:dk2>
        <a:lt2>
          <a:srgbClr val="F7F4D5"/>
        </a:lt2>
        <a:accent1>
          <a:srgbClr val="A2B5CA"/>
        </a:accent1>
        <a:accent2>
          <a:srgbClr val="CF934B"/>
        </a:accent2>
        <a:accent3>
          <a:srgbClr val="FFFFFF"/>
        </a:accent3>
        <a:accent4>
          <a:srgbClr val="565682"/>
        </a:accent4>
        <a:accent5>
          <a:srgbClr val="CED7E1"/>
        </a:accent5>
        <a:accent6>
          <a:srgbClr val="BB8543"/>
        </a:accent6>
        <a:hlink>
          <a:srgbClr val="3B8FB1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1095</TotalTime>
  <Pages>0</Pages>
  <Words>789</Words>
  <Characters>0</Characters>
  <Application>Microsoft Office PowerPoint</Application>
  <DocSecurity>0</DocSecurity>
  <PresentationFormat>全屏显示(4:3)</PresentationFormat>
  <Lines>0</Lines>
  <Paragraphs>177</Paragraphs>
  <Slides>29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课件模板</vt:lpstr>
      <vt:lpstr>Slide</vt:lpstr>
      <vt:lpstr>第九节  肛门、直肠 与生殖器评估</vt:lpstr>
      <vt:lpstr>一、肛门与直肠评估</vt:lpstr>
      <vt:lpstr>一、肛门与直肠评估</vt:lpstr>
      <vt:lpstr>一、肛门与直肠评估</vt:lpstr>
      <vt:lpstr>一、肛门与直肠评估</vt:lpstr>
      <vt:lpstr>一、肛门与直肠评估</vt:lpstr>
      <vt:lpstr>一、肛门与直肠评估</vt:lpstr>
      <vt:lpstr>一、肛门与直肠评估</vt:lpstr>
      <vt:lpstr>一、肛门与直肠评估</vt:lpstr>
      <vt:lpstr>一、肛门与直肠评估</vt:lpstr>
      <vt:lpstr>一、肛门与直肠评估</vt:lpstr>
      <vt:lpstr>一、肛门与直肠评估</vt:lpstr>
      <vt:lpstr>一、肛门与直肠评估</vt:lpstr>
      <vt:lpstr>一、肛门与直肠评估</vt:lpstr>
      <vt:lpstr>一、肛门与直肠评估</vt:lpstr>
      <vt:lpstr>二、男性生殖器评估</vt:lpstr>
      <vt:lpstr>二、男性生殖器评估</vt:lpstr>
      <vt:lpstr>二、男性生殖器评估</vt:lpstr>
      <vt:lpstr>二、男性生殖器评估</vt:lpstr>
      <vt:lpstr>二、男性生殖器评估</vt:lpstr>
      <vt:lpstr>二、男性生殖器评估</vt:lpstr>
      <vt:lpstr>二、男性生殖器评估</vt:lpstr>
      <vt:lpstr>二、男性生殖器评估</vt:lpstr>
      <vt:lpstr>二、男性生殖器评估</vt:lpstr>
      <vt:lpstr>二、男性生殖器评估</vt:lpstr>
      <vt:lpstr>二、男性生殖器评估</vt:lpstr>
      <vt:lpstr>二、男性生殖器评估</vt:lpstr>
      <vt:lpstr>二、男性生殖器评估</vt:lpstr>
      <vt:lpstr>三、女性生殖器评估</vt:lpstr>
    </vt:vector>
  </TitlesOfParts>
  <Company>pump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课程名称</dc:title>
  <dc:creator>zhang7</dc:creator>
  <cp:lastModifiedBy>赵欣</cp:lastModifiedBy>
  <cp:revision>111</cp:revision>
  <cp:lastPrinted>1899-12-30T00:00:00Z</cp:lastPrinted>
  <dcterms:created xsi:type="dcterms:W3CDTF">2008-12-16T07:41:38Z</dcterms:created>
  <dcterms:modified xsi:type="dcterms:W3CDTF">2015-12-11T02:12:17Z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2052-6.4.0.1920</vt:lpwstr>
  </property>
</Properties>
</file>