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464" r:id="rId2"/>
    <p:sldId id="474" r:id="rId3"/>
    <p:sldId id="475" r:id="rId4"/>
    <p:sldId id="478" r:id="rId5"/>
    <p:sldId id="476" r:id="rId6"/>
    <p:sldId id="477" r:id="rId7"/>
    <p:sldId id="479" r:id="rId8"/>
    <p:sldId id="480" r:id="rId9"/>
    <p:sldId id="481" r:id="rId10"/>
    <p:sldId id="482" r:id="rId11"/>
    <p:sldId id="483" r:id="rId12"/>
    <p:sldId id="484" r:id="rId13"/>
    <p:sldId id="485" r:id="rId14"/>
    <p:sldId id="486" r:id="rId15"/>
    <p:sldId id="487" r:id="rId16"/>
    <p:sldId id="488" r:id="rId17"/>
    <p:sldId id="489" r:id="rId18"/>
    <p:sldId id="412" r:id="rId19"/>
    <p:sldId id="413" r:id="rId20"/>
    <p:sldId id="490" r:id="rId21"/>
    <p:sldId id="491" r:id="rId22"/>
    <p:sldId id="492" r:id="rId23"/>
    <p:sldId id="493" r:id="rId24"/>
    <p:sldId id="494" r:id="rId25"/>
    <p:sldId id="495" r:id="rId26"/>
    <p:sldId id="496" r:id="rId27"/>
    <p:sldId id="497" r:id="rId28"/>
    <p:sldId id="498" r:id="rId29"/>
    <p:sldId id="499" r:id="rId30"/>
    <p:sldId id="500" r:id="rId31"/>
    <p:sldId id="501" r:id="rId32"/>
    <p:sldId id="502" r:id="rId33"/>
    <p:sldId id="503" r:id="rId34"/>
    <p:sldId id="426" r:id="rId35"/>
    <p:sldId id="504" r:id="rId36"/>
    <p:sldId id="505" r:id="rId37"/>
    <p:sldId id="506" r:id="rId38"/>
    <p:sldId id="507" r:id="rId39"/>
    <p:sldId id="508" r:id="rId40"/>
    <p:sldId id="509" r:id="rId41"/>
    <p:sldId id="510" r:id="rId42"/>
    <p:sldId id="511" r:id="rId43"/>
    <p:sldId id="512" r:id="rId44"/>
    <p:sldId id="537" r:id="rId45"/>
    <p:sldId id="542" r:id="rId46"/>
    <p:sldId id="539" r:id="rId47"/>
    <p:sldId id="540" r:id="rId48"/>
    <p:sldId id="541" r:id="rId49"/>
    <p:sldId id="543" r:id="rId50"/>
    <p:sldId id="536" r:id="rId51"/>
    <p:sldId id="514" r:id="rId52"/>
    <p:sldId id="515" r:id="rId53"/>
    <p:sldId id="516" r:id="rId54"/>
    <p:sldId id="517" r:id="rId55"/>
    <p:sldId id="518" r:id="rId56"/>
    <p:sldId id="519" r:id="rId57"/>
    <p:sldId id="520" r:id="rId58"/>
    <p:sldId id="521" r:id="rId59"/>
    <p:sldId id="522" r:id="rId60"/>
    <p:sldId id="523" r:id="rId61"/>
    <p:sldId id="524" r:id="rId62"/>
    <p:sldId id="525" r:id="rId63"/>
    <p:sldId id="526" r:id="rId64"/>
    <p:sldId id="453" r:id="rId65"/>
    <p:sldId id="528" r:id="rId66"/>
    <p:sldId id="529" r:id="rId67"/>
    <p:sldId id="530" r:id="rId68"/>
    <p:sldId id="531" r:id="rId69"/>
    <p:sldId id="532" r:id="rId70"/>
    <p:sldId id="533" r:id="rId71"/>
    <p:sldId id="534" r:id="rId72"/>
    <p:sldId id="535" r:id="rId73"/>
    <p:sldId id="463" r:id="rId7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692AA2"/>
    <a:srgbClr val="FFFFFF"/>
    <a:srgbClr val="FE230C"/>
    <a:srgbClr val="1D14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357" autoAdjust="0"/>
  </p:normalViewPr>
  <p:slideViewPr>
    <p:cSldViewPr>
      <p:cViewPr varScale="1">
        <p:scale>
          <a:sx n="98" d="100"/>
          <a:sy n="98" d="100"/>
        </p:scale>
        <p:origin x="-2004" y="-102"/>
      </p:cViewPr>
      <p:guideLst>
        <p:guide orient="horz" pos="2160"/>
        <p:guide pos="2861"/>
      </p:guideLst>
    </p:cSldViewPr>
  </p:slideViewPr>
  <p:outlineViewPr>
    <p:cViewPr>
      <p:scale>
        <a:sx n="33" d="100"/>
        <a:sy n="33" d="100"/>
      </p:scale>
      <p:origin x="6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4A6A17-8E72-4709-B2EB-524D869D35D5}" type="datetimeFigureOut">
              <a:rPr lang="zh-CN" altLang="en-US" smtClean="0"/>
              <a:pPr/>
              <a:t>2015/12/11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BB479B-7C2D-43F5-BDD8-FE14A3C96E10}" type="slidenum">
              <a:rPr lang="zh-CN" altLang="en-US" smtClean="0"/>
              <a:pPr/>
              <a:t>‹#›</a:t>
            </a:fld>
            <a:endParaRPr lang="zh-CN" altLang="en-US"/>
          </a:p>
        </p:txBody>
      </p:sp>
    </p:spTree>
    <p:extLst>
      <p:ext uri="{BB962C8B-B14F-4D97-AF65-F5344CB8AC3E}">
        <p14:creationId xmlns:p14="http://schemas.microsoft.com/office/powerpoint/2010/main" val="611370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FFFFF"/>
        </a:solidFill>
        <a:effectLst/>
      </p:bgPr>
    </p:bg>
    <p:spTree>
      <p:nvGrpSpPr>
        <p:cNvPr id="1" name=""/>
        <p:cNvGrpSpPr/>
        <p:nvPr/>
      </p:nvGrpSpPr>
      <p:grpSpPr>
        <a:xfrm>
          <a:off x="0" y="0"/>
          <a:ext cx="0" cy="0"/>
          <a:chOff x="0" y="0"/>
          <a:chExt cx="0" cy="0"/>
        </a:xfrm>
      </p:grpSpPr>
      <p:pic>
        <p:nvPicPr>
          <p:cNvPr id="4" name="Picture 2" descr="21"/>
          <p:cNvPicPr>
            <a:picLocks noChangeAspect="1" noChangeArrowheads="1"/>
          </p:cNvPicPr>
          <p:nvPr userDrawn="1"/>
        </p:nvPicPr>
        <p:blipFill>
          <a:blip r:embed="rId2"/>
          <a:srcRect/>
          <a:stretch>
            <a:fillRect/>
          </a:stretch>
        </p:blipFill>
        <p:spPr bwMode="auto">
          <a:xfrm>
            <a:off x="0" y="6350"/>
            <a:ext cx="9144000" cy="6086475"/>
          </a:xfrm>
          <a:prstGeom prst="rect">
            <a:avLst/>
          </a:prstGeom>
          <a:noFill/>
          <a:ln w="9525">
            <a:noFill/>
            <a:miter lim="800000"/>
            <a:headEnd/>
            <a:tailEnd/>
          </a:ln>
        </p:spPr>
      </p:pic>
      <p:sp>
        <p:nvSpPr>
          <p:cNvPr id="5" name="未知"/>
          <p:cNvSpPr>
            <a:spLocks/>
          </p:cNvSpPr>
          <p:nvPr/>
        </p:nvSpPr>
        <p:spPr bwMode="auto">
          <a:xfrm>
            <a:off x="0" y="1792288"/>
            <a:ext cx="9097963" cy="341312"/>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nvGrpSpPr>
          <p:cNvPr id="6" name="Group 4"/>
          <p:cNvGrpSpPr>
            <a:grpSpLocks/>
          </p:cNvGrpSpPr>
          <p:nvPr/>
        </p:nvGrpSpPr>
        <p:grpSpPr bwMode="auto">
          <a:xfrm>
            <a:off x="0" y="0"/>
            <a:ext cx="9144000" cy="2089150"/>
            <a:chOff x="0" y="0"/>
            <a:chExt cx="5760" cy="1316"/>
          </a:xfrm>
        </p:grpSpPr>
        <p:grpSp>
          <p:nvGrpSpPr>
            <p:cNvPr id="7" name="Group 5"/>
            <p:cNvGrpSpPr>
              <a:grpSpLocks/>
            </p:cNvGrpSpPr>
            <p:nvPr userDrawn="1"/>
          </p:nvGrpSpPr>
          <p:grpSpPr bwMode="auto">
            <a:xfrm flipV="1">
              <a:off x="18" y="0"/>
              <a:ext cx="5742" cy="1128"/>
              <a:chOff x="0" y="0"/>
              <a:chExt cx="5760" cy="1680"/>
            </a:xfrm>
          </p:grpSpPr>
          <p:sp>
            <p:nvSpPr>
              <p:cNvPr id="9" name="Rectangle 6"/>
              <p:cNvSpPr>
                <a:spLocks noChangeArrowheads="1"/>
              </p:cNvSpPr>
              <p:nvPr userDrawn="1"/>
            </p:nvSpPr>
            <p:spPr bwMode="auto">
              <a:xfrm>
                <a:off x="0" y="0"/>
                <a:ext cx="5760" cy="1680"/>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 name="Rectangle 7"/>
              <p:cNvSpPr>
                <a:spLocks noChangeArrowheads="1"/>
              </p:cNvSpPr>
              <p:nvPr userDrawn="1"/>
            </p:nvSpPr>
            <p:spPr bwMode="auto">
              <a:xfrm>
                <a:off x="0" y="0"/>
                <a:ext cx="5760" cy="95"/>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sp>
          <p:nvSpPr>
            <p:cNvPr id="8" name="未知"/>
            <p:cNvSpPr>
              <a:spLocks/>
            </p:cNvSpPr>
            <p:nvPr userDrawn="1"/>
          </p:nvSpPr>
          <p:spPr bwMode="auto">
            <a:xfrm>
              <a:off x="0" y="1092"/>
              <a:ext cx="5731" cy="224"/>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nvGrpSpPr>
          <p:cNvPr id="11" name="Group 9"/>
          <p:cNvGrpSpPr>
            <a:grpSpLocks/>
          </p:cNvGrpSpPr>
          <p:nvPr/>
        </p:nvGrpSpPr>
        <p:grpSpPr bwMode="auto">
          <a:xfrm>
            <a:off x="0" y="4689475"/>
            <a:ext cx="9144000" cy="2168525"/>
            <a:chOff x="0" y="0"/>
            <a:chExt cx="5760" cy="1412"/>
          </a:xfrm>
        </p:grpSpPr>
        <p:grpSp>
          <p:nvGrpSpPr>
            <p:cNvPr id="12" name="Group 10"/>
            <p:cNvGrpSpPr>
              <a:grpSpLocks/>
            </p:cNvGrpSpPr>
            <p:nvPr userDrawn="1"/>
          </p:nvGrpSpPr>
          <p:grpSpPr bwMode="auto">
            <a:xfrm>
              <a:off x="18" y="228"/>
              <a:ext cx="5742" cy="1184"/>
              <a:chOff x="0" y="2"/>
              <a:chExt cx="5760" cy="1678"/>
            </a:xfrm>
          </p:grpSpPr>
          <p:sp>
            <p:nvSpPr>
              <p:cNvPr id="16" name="Rectangle 11"/>
              <p:cNvSpPr>
                <a:spLocks noChangeArrowheads="1"/>
              </p:cNvSpPr>
              <p:nvPr userDrawn="1"/>
            </p:nvSpPr>
            <p:spPr bwMode="auto">
              <a:xfrm>
                <a:off x="0" y="2"/>
                <a:ext cx="5760" cy="1678"/>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7" name="Rectangle 12"/>
              <p:cNvSpPr>
                <a:spLocks noChangeArrowheads="1"/>
              </p:cNvSpPr>
              <p:nvPr userDrawn="1"/>
            </p:nvSpPr>
            <p:spPr bwMode="auto">
              <a:xfrm>
                <a:off x="0" y="2"/>
                <a:ext cx="5760" cy="94"/>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nvGrpSpPr>
            <p:cNvPr id="13" name="Group 13"/>
            <p:cNvGrpSpPr>
              <a:grpSpLocks/>
            </p:cNvGrpSpPr>
            <p:nvPr userDrawn="1"/>
          </p:nvGrpSpPr>
          <p:grpSpPr bwMode="auto">
            <a:xfrm>
              <a:off x="0" y="0"/>
              <a:ext cx="5731" cy="264"/>
              <a:chOff x="0" y="0"/>
              <a:chExt cx="5731" cy="426"/>
            </a:xfrm>
          </p:grpSpPr>
          <p:sp>
            <p:nvSpPr>
              <p:cNvPr id="14" name="未知"/>
              <p:cNvSpPr>
                <a:spLocks/>
              </p:cNvSpPr>
              <p:nvPr userDrawn="1"/>
            </p:nvSpPr>
            <p:spPr bwMode="auto">
              <a:xfrm flipV="1">
                <a:off x="0" y="0"/>
                <a:ext cx="5731" cy="364"/>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5" name="未知"/>
              <p:cNvSpPr>
                <a:spLocks/>
              </p:cNvSpPr>
              <p:nvPr userDrawn="1"/>
            </p:nvSpPr>
            <p:spPr bwMode="auto">
              <a:xfrm flipV="1">
                <a:off x="0" y="47"/>
                <a:ext cx="5731" cy="379"/>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grpSp>
        <p:nvGrpSpPr>
          <p:cNvPr id="18" name="Group 16"/>
          <p:cNvGrpSpPr>
            <a:grpSpLocks/>
          </p:cNvGrpSpPr>
          <p:nvPr/>
        </p:nvGrpSpPr>
        <p:grpSpPr bwMode="auto">
          <a:xfrm>
            <a:off x="0" y="0"/>
            <a:ext cx="9144000" cy="6867525"/>
            <a:chOff x="0" y="0"/>
            <a:chExt cx="5760" cy="4326"/>
          </a:xfrm>
        </p:grpSpPr>
        <p:sp>
          <p:nvSpPr>
            <p:cNvPr id="19" name="AutoShape 17"/>
            <p:cNvSpPr>
              <a:spLocks noChangeArrowheads="1"/>
            </p:cNvSpPr>
            <p:nvPr/>
          </p:nvSpPr>
          <p:spPr bwMode="auto">
            <a:xfrm>
              <a:off x="27" y="24"/>
              <a:ext cx="5709" cy="4272"/>
            </a:xfrm>
            <a:prstGeom prst="roundRect">
              <a:avLst>
                <a:gd name="adj" fmla="val 6227"/>
              </a:avLst>
            </a:prstGeom>
            <a:noFill/>
            <a:ln w="76200" cmpd="sng">
              <a:solidFill>
                <a:schemeClr val="bg1"/>
              </a:solidFill>
              <a:round/>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0" name="未知"/>
            <p:cNvSpPr>
              <a:spLocks/>
            </p:cNvSpPr>
            <p:nvPr/>
          </p:nvSpPr>
          <p:spPr bwMode="auto">
            <a:xfrm>
              <a:off x="3"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1" name="未知"/>
            <p:cNvSpPr>
              <a:spLocks/>
            </p:cNvSpPr>
            <p:nvPr/>
          </p:nvSpPr>
          <p:spPr bwMode="auto">
            <a:xfrm rot="16191400">
              <a:off x="-47" y="4030"/>
              <a:ext cx="336" cy="242"/>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2" name="未知"/>
            <p:cNvSpPr>
              <a:spLocks/>
            </p:cNvSpPr>
            <p:nvPr/>
          </p:nvSpPr>
          <p:spPr bwMode="auto">
            <a:xfrm>
              <a:off x="5520" y="3978"/>
              <a:ext cx="240" cy="348"/>
            </a:xfrm>
            <a:custGeom>
              <a:avLst/>
              <a:gdLst/>
              <a:ahLst/>
              <a:cxnLst>
                <a:cxn ang="0">
                  <a:pos x="246" y="0"/>
                </a:cxn>
                <a:cxn ang="0">
                  <a:pos x="164" y="196"/>
                </a:cxn>
                <a:cxn ang="0">
                  <a:pos x="84" y="282"/>
                </a:cxn>
                <a:cxn ang="0">
                  <a:pos x="0" y="342"/>
                </a:cxn>
                <a:cxn ang="0">
                  <a:pos x="246" y="348"/>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3" name="未知"/>
            <p:cNvSpPr>
              <a:spLocks/>
            </p:cNvSpPr>
            <p:nvPr/>
          </p:nvSpPr>
          <p:spPr bwMode="auto">
            <a:xfrm rot="5400000">
              <a:off x="5472"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pic>
        <p:nvPicPr>
          <p:cNvPr id="24" name="Picture 24"/>
          <p:cNvPicPr>
            <a:picLocks noChangeAspect="1" noChangeArrowheads="1"/>
          </p:cNvPicPr>
          <p:nvPr/>
        </p:nvPicPr>
        <p:blipFill>
          <a:blip r:embed="rId3"/>
          <a:srcRect/>
          <a:stretch>
            <a:fillRect/>
          </a:stretch>
        </p:blipFill>
        <p:spPr bwMode="auto">
          <a:xfrm>
            <a:off x="323850" y="333375"/>
            <a:ext cx="6480175" cy="1038225"/>
          </a:xfrm>
          <a:prstGeom prst="rect">
            <a:avLst/>
          </a:prstGeom>
          <a:noFill/>
          <a:ln w="9525">
            <a:noFill/>
            <a:miter lim="800000"/>
            <a:headEnd/>
            <a:tailEnd/>
          </a:ln>
        </p:spPr>
      </p:pic>
      <p:sp>
        <p:nvSpPr>
          <p:cNvPr id="2070" name="Rectangle 22"/>
          <p:cNvSpPr>
            <a:spLocks noGrp="1" noChangeArrowheads="1"/>
          </p:cNvSpPr>
          <p:nvPr>
            <p:ph type="ctrTitle"/>
          </p:nvPr>
        </p:nvSpPr>
        <p:spPr>
          <a:xfrm>
            <a:off x="323850" y="2276475"/>
            <a:ext cx="5181600" cy="2286000"/>
          </a:xfrm>
        </p:spPr>
        <p:txBody>
          <a:bodyPr/>
          <a:lstStyle>
            <a:lvl1pPr algn="l">
              <a:defRPr sz="4000" b="1"/>
            </a:lvl1pPr>
          </a:lstStyle>
          <a:p>
            <a:r>
              <a:rPr lang="zh-CN" altLang="en-US"/>
              <a:t>单击此处编辑母版标题样式</a:t>
            </a:r>
          </a:p>
        </p:txBody>
      </p:sp>
      <p:sp>
        <p:nvSpPr>
          <p:cNvPr id="2071" name="Rectangle 23"/>
          <p:cNvSpPr>
            <a:spLocks noGrp="1" noChangeArrowheads="1"/>
          </p:cNvSpPr>
          <p:nvPr>
            <p:ph type="subTitle" idx="1"/>
          </p:nvPr>
        </p:nvSpPr>
        <p:spPr>
          <a:xfrm>
            <a:off x="1600200" y="5410200"/>
            <a:ext cx="6324600" cy="533400"/>
          </a:xfrm>
        </p:spPr>
        <p:txBody>
          <a:bodyPr/>
          <a:lstStyle>
            <a:lvl1pPr marL="0" indent="0" algn="ctr">
              <a:buFont typeface="Wingdings" pitchFamily="2" charset="2"/>
              <a:buNone/>
              <a:defRPr sz="1800" b="0">
                <a:solidFill>
                  <a:schemeClr val="bg1"/>
                </a:solidFill>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11BA6B2F-206F-4B5B-B56C-B9CE89621509}"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62750" y="304800"/>
            <a:ext cx="21526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04800"/>
            <a:ext cx="63055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ACDD4221-3E95-4C16-9BE9-9F1135841222}"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457200" y="457200"/>
            <a:ext cx="8229600" cy="13716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981200"/>
            <a:ext cx="8229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4000500"/>
            <a:ext cx="8229600" cy="18669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
          <p:cNvSpPr>
            <a:spLocks noGrp="1" noChangeArrowheads="1"/>
          </p:cNvSpPr>
          <p:nvPr>
            <p:ph type="ftr" sz="quarter" idx="10"/>
          </p:nvPr>
        </p:nvSpPr>
        <p:spPr>
          <a:xfrm>
            <a:off x="3124200" y="6248400"/>
            <a:ext cx="2895600" cy="457200"/>
          </a:xfrm>
          <a:prstGeom prst="rect">
            <a:avLst/>
          </a:prstGeom>
          <a:ln/>
        </p:spPr>
        <p:txBody>
          <a:bodyPr/>
          <a:lstStyle>
            <a:lvl1pPr>
              <a:defRPr/>
            </a:lvl1pPr>
          </a:lstStyle>
          <a:p>
            <a:pPr>
              <a:defRPr/>
            </a:pPr>
            <a:endParaRPr lang="en-US" altLang="zh-CN"/>
          </a:p>
        </p:txBody>
      </p:sp>
      <p:sp>
        <p:nvSpPr>
          <p:cNvPr id="6" name="Rectangle 3"/>
          <p:cNvSpPr>
            <a:spLocks noGrp="1" noChangeArrowheads="1"/>
          </p:cNvSpPr>
          <p:nvPr>
            <p:ph type="sldNum" sz="quarter" idx="11"/>
          </p:nvPr>
        </p:nvSpPr>
        <p:spPr>
          <a:ln/>
        </p:spPr>
        <p:txBody>
          <a:bodyPr/>
          <a:lstStyle>
            <a:lvl1pPr>
              <a:defRPr/>
            </a:lvl1pPr>
          </a:lstStyle>
          <a:p>
            <a:pPr>
              <a:defRPr/>
            </a:pPr>
            <a:fld id="{B7504772-1FB8-4FA2-ACB9-DBBA4C1CF9E3}" type="slidenum">
              <a:rPr lang="en-US" altLang="zh-CN"/>
              <a:pPr>
                <a:defRPr/>
              </a:pPr>
              <a:t>‹#›</a:t>
            </a:fld>
            <a:endParaRPr lang="en-US" altLang="zh-CN"/>
          </a:p>
        </p:txBody>
      </p:sp>
      <p:sp>
        <p:nvSpPr>
          <p:cNvPr id="7" name="Rectangle 16"/>
          <p:cNvSpPr>
            <a:spLocks noGrp="1" noChangeArrowheads="1"/>
          </p:cNvSpPr>
          <p:nvPr>
            <p:ph type="dt" sz="half" idx="12"/>
          </p:nvPr>
        </p:nvSpPr>
        <p:spPr>
          <a:ln/>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304800" y="1214422"/>
            <a:ext cx="8610600" cy="5033978"/>
          </a:xfrm>
        </p:spPr>
        <p:txBody>
          <a:bodyPr/>
          <a:lstStyle>
            <a:lvl1pPr>
              <a:defRPr sz="3000" b="0">
                <a:solidFill>
                  <a:schemeClr val="bg2">
                    <a:lumMod val="10000"/>
                  </a:schemeClr>
                </a:solidFill>
              </a:defRPr>
            </a:lvl1pPr>
            <a:lvl2pPr>
              <a:defRPr lang="zh-CN" altLang="en-US" sz="2800" b="0" dirty="0" smtClean="0">
                <a:solidFill>
                  <a:srgbClr val="1D1496"/>
                </a:solidFill>
                <a:latin typeface="+mn-lt"/>
                <a:ea typeface="+mn-ea"/>
                <a:cs typeface="+mn-cs"/>
              </a:defRPr>
            </a:lvl2pPr>
            <a:lvl3pPr>
              <a:defRPr lang="zh-CN" altLang="en-US" sz="2600" dirty="0" smtClean="0">
                <a:solidFill>
                  <a:srgbClr val="692AA2"/>
                </a:solidFill>
                <a:latin typeface="Arial" pitchFamily="34" charset="0"/>
              </a:defRPr>
            </a:lvl3pPr>
            <a:lvl4pPr>
              <a:defRPr lang="zh-CN" altLang="en-US" sz="2600" dirty="0" smtClean="0">
                <a:solidFill>
                  <a:srgbClr val="0070C0"/>
                </a:solidFill>
                <a:latin typeface="Arial" pitchFamily="34" charset="0"/>
              </a:defRPr>
            </a:lvl4pPr>
            <a:lvl5pPr>
              <a:defRPr lang="zh-CN" altLang="en-US" sz="2400" dirty="0">
                <a:solidFill>
                  <a:srgbClr val="00B050"/>
                </a:solidFill>
                <a:latin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D79DA8C0-41B4-45A0-8D62-5DAED5F9C1ED}"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9C106CE8-7810-4188-B69A-D59D517C8108}"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214422"/>
            <a:ext cx="4229100" cy="503397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86300" y="1214422"/>
            <a:ext cx="4229100" cy="503397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ln/>
        </p:spPr>
        <p:txBody>
          <a:bodyPr/>
          <a:lstStyle>
            <a:lvl1pPr>
              <a:defRPr/>
            </a:lvl1pPr>
          </a:lstStyle>
          <a:p>
            <a:pPr>
              <a:defRPr/>
            </a:pPr>
            <a:fld id="{1C741E34-A5F4-4C75-A0C2-DF636D5FB51E}"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ln/>
        </p:spPr>
        <p:txBody>
          <a:bodyPr/>
          <a:lstStyle>
            <a:lvl1pPr>
              <a:defRPr/>
            </a:lvl1pPr>
          </a:lstStyle>
          <a:p>
            <a:pPr>
              <a:defRPr/>
            </a:pPr>
            <a:fld id="{19B1412C-3F7D-4262-8028-551518F5411D}" type="slidenum">
              <a:rPr lang="zh-CN" altLang="en-US"/>
              <a:pPr>
                <a:defRPr/>
              </a:pPr>
              <a:t>‹#›</a:t>
            </a:fld>
            <a:endParaRPr lang="en-US"/>
          </a:p>
        </p:txBody>
      </p:sp>
      <p:sp>
        <p:nvSpPr>
          <p:cNvPr id="8"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D6BAEAF-C151-480C-962E-93C9FA7CF54B}" type="slidenum">
              <a:rPr lang="zh-CN" altLang="en-US"/>
              <a:pPr>
                <a:defRPr/>
              </a:pPr>
              <a:t>‹#›</a:t>
            </a:fld>
            <a:endParaRPr lang="en-US"/>
          </a:p>
        </p:txBody>
      </p:sp>
      <p:sp>
        <p:nvSpPr>
          <p:cNvPr id="4"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9F9B02AF-77A9-473F-86A0-5756A0E901CD}" type="slidenum">
              <a:rPr lang="zh-CN" altLang="en-US"/>
              <a:pPr>
                <a:defRPr/>
              </a:pPr>
              <a:t>‹#›</a:t>
            </a:fld>
            <a:endParaRPr lang="en-US"/>
          </a:p>
        </p:txBody>
      </p:sp>
      <p:sp>
        <p:nvSpPr>
          <p:cNvPr id="3"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D7DED1EA-C113-4C86-896D-C3DEF8084623}"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A76E2369-FABF-484F-BEA0-5AD2AF66898A}"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14"/>
          <a:srcRect/>
          <a:stretch>
            <a:fillRect/>
          </a:stretch>
        </p:blipFill>
        <p:spPr bwMode="auto">
          <a:xfrm flipH="1">
            <a:off x="0" y="188913"/>
            <a:ext cx="9144000" cy="1047750"/>
          </a:xfrm>
          <a:prstGeom prst="rect">
            <a:avLst/>
          </a:prstGeom>
          <a:noFill/>
          <a:ln w="9525">
            <a:noFill/>
            <a:miter lim="800000"/>
            <a:headEnd/>
            <a:tailEnd/>
          </a:ln>
        </p:spPr>
      </p:pic>
      <p:sp>
        <p:nvSpPr>
          <p:cNvPr id="1027" name="Rectangle 3"/>
          <p:cNvSpPr>
            <a:spLocks noChangeArrowheads="1"/>
          </p:cNvSpPr>
          <p:nvPr/>
        </p:nvSpPr>
        <p:spPr bwMode="auto">
          <a:xfrm>
            <a:off x="0" y="0"/>
            <a:ext cx="9144000" cy="241300"/>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28" name="未知"/>
          <p:cNvSpPr>
            <a:spLocks/>
          </p:cNvSpPr>
          <p:nvPr/>
        </p:nvSpPr>
        <p:spPr bwMode="auto">
          <a:xfrm>
            <a:off x="0" y="950913"/>
            <a:ext cx="9150350" cy="461962"/>
          </a:xfrm>
          <a:custGeom>
            <a:avLst/>
            <a:gdLst/>
            <a:ahLst/>
            <a:cxnLst>
              <a:cxn ang="0">
                <a:pos x="4" y="365"/>
              </a:cxn>
              <a:cxn ang="0">
                <a:pos x="0" y="246"/>
              </a:cxn>
              <a:cxn ang="0">
                <a:pos x="1837" y="32"/>
              </a:cxn>
              <a:cxn ang="0">
                <a:pos x="3970" y="52"/>
              </a:cxn>
              <a:cxn ang="0">
                <a:pos x="5764" y="231"/>
              </a:cxn>
              <a:cxn ang="0">
                <a:pos x="5768" y="366"/>
              </a:cxn>
              <a:cxn ang="0">
                <a:pos x="4" y="365"/>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29" name="Rectangle 5"/>
          <p:cNvSpPr>
            <a:spLocks noGrp="1" noChangeArrowheads="1"/>
          </p:cNvSpPr>
          <p:nvPr>
            <p:ph type="body" idx="1"/>
          </p:nvPr>
        </p:nvSpPr>
        <p:spPr bwMode="auto">
          <a:xfrm>
            <a:off x="304800" y="1285860"/>
            <a:ext cx="8610600" cy="496254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30" name="Rectangle 6"/>
          <p:cNvSpPr>
            <a:spLocks noGrp="1" noChangeArrowheads="1"/>
          </p:cNvSpPr>
          <p:nvPr>
            <p:ph type="sldNum" sz="quarter" idx="4"/>
          </p:nvPr>
        </p:nvSpPr>
        <p:spPr bwMode="auto">
          <a:xfrm>
            <a:off x="3429000" y="6477000"/>
            <a:ext cx="21336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a:defRPr/>
            </a:pPr>
            <a:fld id="{7D350B63-8B59-4F8A-93D3-3F038884A51C}" type="slidenum">
              <a:rPr lang="zh-CN" altLang="en-US"/>
              <a:pPr>
                <a:defRPr/>
              </a:pPr>
              <a:t>‹#›</a:t>
            </a:fld>
            <a:endParaRPr lang="en-US"/>
          </a:p>
        </p:txBody>
      </p:sp>
      <p:sp>
        <p:nvSpPr>
          <p:cNvPr id="1031" name="Rectangle 7"/>
          <p:cNvSpPr>
            <a:spLocks noGrp="1" noChangeArrowheads="1"/>
          </p:cNvSpPr>
          <p:nvPr>
            <p:ph type="title"/>
          </p:nvPr>
        </p:nvSpPr>
        <p:spPr bwMode="auto">
          <a:xfrm>
            <a:off x="142844" y="285728"/>
            <a:ext cx="8077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sp>
        <p:nvSpPr>
          <p:cNvPr id="1032" name="Line 8"/>
          <p:cNvSpPr>
            <a:spLocks noChangeShapeType="1"/>
          </p:cNvSpPr>
          <p:nvPr/>
        </p:nvSpPr>
        <p:spPr bwMode="auto">
          <a:xfrm>
            <a:off x="425450" y="6524625"/>
            <a:ext cx="8353425" cy="0"/>
          </a:xfrm>
          <a:prstGeom prst="line">
            <a:avLst/>
          </a:prstGeom>
          <a:noFill/>
          <a:ln w="9525">
            <a:solidFill>
              <a:schemeClr val="tx1"/>
            </a:solidFill>
            <a:round/>
            <a:headEnd/>
            <a:tailEnd/>
          </a:ln>
        </p:spPr>
        <p:txBody>
          <a:bodyPr/>
          <a:lstStyle/>
          <a:p>
            <a:endParaRPr lang="zh-CN" altLang="en-US"/>
          </a:p>
        </p:txBody>
      </p:sp>
      <p:sp>
        <p:nvSpPr>
          <p:cNvPr id="1033" name="Rectangle 9"/>
          <p:cNvSpPr>
            <a:spLocks noGrp="1" noChangeArrowheads="1"/>
          </p:cNvSpPr>
          <p:nvPr>
            <p:ph type="dt" sz="half" idx="2"/>
          </p:nvPr>
        </p:nvSpPr>
        <p:spPr bwMode="auto">
          <a:xfrm>
            <a:off x="6248400" y="0"/>
            <a:ext cx="2667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bg1"/>
                </a:solidFill>
                <a:latin typeface="+mn-lt"/>
                <a:ea typeface="宋体" pitchFamily="2" charset="-122"/>
              </a:defRPr>
            </a:lvl1pPr>
          </a:lstStyle>
          <a:p>
            <a:pPr>
              <a:defRPr/>
            </a:pPr>
            <a:r>
              <a:rPr lang="en-US"/>
              <a:t>www.pumpress.com.cn</a:t>
            </a:r>
          </a:p>
        </p:txBody>
      </p:sp>
      <p:pic>
        <p:nvPicPr>
          <p:cNvPr id="1034" name="Picture 10"/>
          <p:cNvPicPr>
            <a:picLocks noChangeAspect="1" noChangeArrowheads="1"/>
          </p:cNvPicPr>
          <p:nvPr/>
        </p:nvPicPr>
        <p:blipFill>
          <a:blip r:embed="rId15"/>
          <a:srcRect/>
          <a:stretch>
            <a:fillRect/>
          </a:stretch>
        </p:blipFill>
        <p:spPr bwMode="auto">
          <a:xfrm>
            <a:off x="7132638" y="6553200"/>
            <a:ext cx="1620837" cy="2603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63"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4" r:id="rId12"/>
  </p:sldLayoutIdLst>
  <p:timing>
    <p:tnLst>
      <p:par>
        <p:cTn id="1" dur="indefinite" restart="never" nodeType="tmRoot"/>
      </p:par>
    </p:tnLst>
  </p:timing>
  <p:hf sldNum="0" hdr="0" ftr="0"/>
  <p:txStyles>
    <p:titleStyle>
      <a:lvl1pPr algn="l"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14.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0.jpeg"/><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0.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2.xml"/><Relationship Id="rId4" Type="http://schemas.openxmlformats.org/officeDocument/2006/relationships/image" Target="../media/image76.jpeg"/></Relationships>
</file>

<file path=ppt/slides/_rels/slide6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8.png"/></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9.png"/></Relationships>
</file>

<file path=ppt/slides/_rels/slide6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8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83.png"/></Relationships>
</file>

<file path=ppt/slides/_rels/slide72.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ctrTitle"/>
          </p:nvPr>
        </p:nvSpPr>
        <p:spPr>
          <a:xfrm>
            <a:off x="323850" y="2276475"/>
            <a:ext cx="4824214" cy="2286000"/>
          </a:xfrm>
          <a:extLst/>
        </p:spPr>
        <p:txBody>
          <a:bodyPr/>
          <a:lstStyle/>
          <a:p>
            <a:pPr algn="ctr" fontAlgn="auto">
              <a:spcAft>
                <a:spcPts val="0"/>
              </a:spcAft>
              <a:defRPr/>
            </a:pPr>
            <a:r>
              <a:rPr lang="zh-CN" altLang="en-US" dirty="0" smtClean="0"/>
              <a:t>第三节  异常心电图</a:t>
            </a:r>
            <a:endParaRPr lang="zh-CN" altLang="en-US" dirty="0"/>
          </a:p>
        </p:txBody>
      </p:sp>
    </p:spTree>
    <p:extLst>
      <p:ext uri="{BB962C8B-B14F-4D97-AF65-F5344CB8AC3E}">
        <p14:creationId xmlns:p14="http://schemas.microsoft.com/office/powerpoint/2010/main" val="6885687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二、心室肥大</a:t>
            </a:r>
            <a:endParaRPr lang="zh-CN" altLang="en-US" dirty="0"/>
          </a:p>
        </p:txBody>
      </p:sp>
      <p:sp>
        <p:nvSpPr>
          <p:cNvPr id="4" name="内容占位符 3"/>
          <p:cNvSpPr>
            <a:spLocks noGrp="1"/>
          </p:cNvSpPr>
          <p:nvPr>
            <p:ph idx="1"/>
          </p:nvPr>
        </p:nvSpPr>
        <p:spPr/>
        <p:txBody>
          <a:bodyPr/>
          <a:lstStyle/>
          <a:p>
            <a:pPr marL="1257300" lvl="2" indent="-457200" algn="just">
              <a:spcAft>
                <a:spcPts val="0"/>
              </a:spcAft>
              <a:buFont typeface="Wingdings" pitchFamily="2" charset="2"/>
              <a:buChar char="Ø"/>
            </a:pPr>
            <a:r>
              <a:rPr lang="en-US" altLang="zh-CN" kern="100" dirty="0">
                <a:latin typeface="Calibri"/>
                <a:ea typeface="宋体"/>
                <a:cs typeface="宋体"/>
              </a:rPr>
              <a:t>V5</a:t>
            </a:r>
            <a:r>
              <a:rPr lang="zh-CN" altLang="zh-CN" kern="100" dirty="0">
                <a:latin typeface="Calibri"/>
                <a:ea typeface="宋体"/>
                <a:cs typeface="宋体"/>
              </a:rPr>
              <a:t>或</a:t>
            </a:r>
            <a:r>
              <a:rPr lang="en-US" altLang="zh-CN" kern="100" dirty="0">
                <a:latin typeface="Calibri"/>
                <a:ea typeface="宋体"/>
                <a:cs typeface="宋体"/>
              </a:rPr>
              <a:t>V6</a:t>
            </a:r>
            <a:r>
              <a:rPr lang="zh-CN" altLang="zh-CN" kern="100" dirty="0">
                <a:latin typeface="Calibri"/>
                <a:ea typeface="宋体"/>
                <a:cs typeface="宋体"/>
              </a:rPr>
              <a:t>导联</a:t>
            </a:r>
            <a:r>
              <a:rPr lang="en-US" altLang="zh-CN" kern="100" dirty="0">
                <a:latin typeface="Calibri"/>
                <a:ea typeface="宋体"/>
                <a:cs typeface="宋体"/>
              </a:rPr>
              <a:t>VAT</a:t>
            </a:r>
            <a:r>
              <a:rPr lang="zh-CN" altLang="zh-CN" kern="100" dirty="0">
                <a:latin typeface="Calibri"/>
                <a:ea typeface="宋体"/>
                <a:cs typeface="宋体"/>
              </a:rPr>
              <a:t>（室壁激动时间）＞</a:t>
            </a:r>
            <a:r>
              <a:rPr lang="en-US" altLang="zh-CN" kern="100" dirty="0">
                <a:latin typeface="Calibri"/>
                <a:ea typeface="宋体"/>
                <a:cs typeface="宋体"/>
              </a:rPr>
              <a:t>0.05s</a:t>
            </a:r>
          </a:p>
          <a:p>
            <a:pPr marL="1257300" lvl="2" indent="-457200" algn="just">
              <a:spcAft>
                <a:spcPts val="0"/>
              </a:spcAft>
              <a:buFont typeface="Wingdings" pitchFamily="2" charset="2"/>
              <a:buChar char="Ø"/>
            </a:pPr>
            <a:r>
              <a:rPr lang="zh-CN" altLang="zh-CN" kern="100" dirty="0">
                <a:latin typeface="Calibri"/>
                <a:ea typeface="宋体"/>
                <a:cs typeface="宋体"/>
              </a:rPr>
              <a:t>继发性</a:t>
            </a:r>
            <a:r>
              <a:rPr lang="en-US" altLang="zh-CN" kern="100" dirty="0">
                <a:latin typeface="Calibri"/>
                <a:ea typeface="宋体"/>
                <a:cs typeface="宋体"/>
              </a:rPr>
              <a:t>ST-T</a:t>
            </a:r>
            <a:r>
              <a:rPr lang="zh-CN" altLang="zh-CN" kern="100" dirty="0">
                <a:latin typeface="Calibri"/>
                <a:ea typeface="宋体"/>
                <a:cs typeface="宋体"/>
              </a:rPr>
              <a:t>改变</a:t>
            </a:r>
            <a:endParaRPr lang="en-US" altLang="zh-CN" kern="100" dirty="0">
              <a:latin typeface="Calibri"/>
              <a:ea typeface="宋体"/>
              <a:cs typeface="宋体"/>
            </a:endParaRPr>
          </a:p>
          <a:p>
            <a:pPr marL="1714500" lvl="3" indent="-457200" algn="just">
              <a:spcAft>
                <a:spcPts val="0"/>
              </a:spcAft>
              <a:buFont typeface="Wingdings" pitchFamily="2" charset="2"/>
              <a:buChar char="Ø"/>
            </a:pPr>
            <a:r>
              <a:rPr lang="zh-CN" altLang="zh-CN" sz="2400" kern="100" dirty="0" smtClean="0">
                <a:latin typeface="Calibri"/>
                <a:ea typeface="宋体"/>
                <a:cs typeface="宋体"/>
              </a:rPr>
              <a:t>主波</a:t>
            </a:r>
            <a:r>
              <a:rPr lang="zh-CN" altLang="zh-CN" sz="2400" kern="100" dirty="0">
                <a:latin typeface="Calibri"/>
                <a:ea typeface="宋体"/>
                <a:cs typeface="宋体"/>
              </a:rPr>
              <a:t>向上的导联</a:t>
            </a:r>
            <a:r>
              <a:rPr lang="en-US" altLang="zh-CN" sz="2400" kern="100" dirty="0">
                <a:latin typeface="Calibri"/>
                <a:ea typeface="宋体"/>
                <a:cs typeface="宋体"/>
              </a:rPr>
              <a:t>ST</a:t>
            </a:r>
            <a:r>
              <a:rPr lang="zh-CN" altLang="zh-CN" sz="2400" kern="100" dirty="0">
                <a:latin typeface="Calibri"/>
                <a:ea typeface="宋体"/>
                <a:cs typeface="宋体"/>
              </a:rPr>
              <a:t>段下降，</a:t>
            </a:r>
            <a:r>
              <a:rPr lang="en-US" altLang="zh-CN" sz="2400" kern="100" dirty="0">
                <a:latin typeface="Calibri"/>
                <a:ea typeface="宋体"/>
                <a:cs typeface="宋体"/>
              </a:rPr>
              <a:t>T</a:t>
            </a:r>
            <a:r>
              <a:rPr lang="zh-CN" altLang="zh-CN" sz="2400" kern="100" dirty="0">
                <a:latin typeface="Calibri"/>
                <a:ea typeface="宋体"/>
                <a:cs typeface="宋体"/>
              </a:rPr>
              <a:t>波低平、双向或</a:t>
            </a:r>
            <a:r>
              <a:rPr lang="zh-CN" altLang="zh-CN" sz="2400" kern="100" dirty="0" smtClean="0">
                <a:latin typeface="Calibri"/>
                <a:ea typeface="宋体"/>
                <a:cs typeface="宋体"/>
              </a:rPr>
              <a:t>倒置</a:t>
            </a:r>
            <a:endParaRPr lang="en-US" altLang="zh-CN" sz="2400" kern="100" dirty="0" smtClean="0">
              <a:latin typeface="Calibri"/>
              <a:ea typeface="宋体"/>
              <a:cs typeface="宋体"/>
            </a:endParaRPr>
          </a:p>
          <a:p>
            <a:pPr marL="1714500" lvl="3" indent="-457200" algn="just">
              <a:spcAft>
                <a:spcPts val="0"/>
              </a:spcAft>
              <a:buFont typeface="Wingdings" pitchFamily="2" charset="2"/>
              <a:buChar char="Ø"/>
            </a:pPr>
            <a:r>
              <a:rPr lang="zh-CN" altLang="zh-CN" sz="2400" kern="100" dirty="0" smtClean="0">
                <a:latin typeface="Calibri"/>
                <a:ea typeface="宋体"/>
                <a:cs typeface="宋体"/>
              </a:rPr>
              <a:t>主波</a:t>
            </a:r>
            <a:r>
              <a:rPr lang="zh-CN" altLang="zh-CN" sz="2400" kern="100" dirty="0">
                <a:latin typeface="Calibri"/>
                <a:ea typeface="宋体"/>
                <a:cs typeface="宋体"/>
              </a:rPr>
              <a:t>向下</a:t>
            </a:r>
            <a:r>
              <a:rPr lang="zh-CN" altLang="en-US" sz="2400" kern="100" dirty="0">
                <a:latin typeface="Calibri"/>
                <a:ea typeface="宋体"/>
                <a:cs typeface="宋体"/>
              </a:rPr>
              <a:t>导联</a:t>
            </a:r>
            <a:r>
              <a:rPr lang="en-US" altLang="zh-CN" sz="2400" kern="100" dirty="0">
                <a:latin typeface="Calibri"/>
                <a:ea typeface="宋体"/>
                <a:cs typeface="宋体"/>
              </a:rPr>
              <a:t>ST</a:t>
            </a:r>
            <a:r>
              <a:rPr lang="zh-CN" altLang="zh-CN" sz="2400" kern="100" dirty="0">
                <a:latin typeface="Calibri"/>
                <a:ea typeface="宋体"/>
                <a:cs typeface="宋体"/>
              </a:rPr>
              <a:t>段抬高，</a:t>
            </a:r>
            <a:r>
              <a:rPr lang="en-US" altLang="zh-CN" sz="2400" kern="100" dirty="0">
                <a:latin typeface="Calibri"/>
                <a:ea typeface="宋体"/>
                <a:cs typeface="宋体"/>
              </a:rPr>
              <a:t>T</a:t>
            </a:r>
            <a:r>
              <a:rPr lang="zh-CN" altLang="zh-CN" sz="2400" kern="100" dirty="0">
                <a:latin typeface="Calibri"/>
                <a:ea typeface="宋体"/>
                <a:cs typeface="宋体"/>
              </a:rPr>
              <a:t>波</a:t>
            </a:r>
            <a:r>
              <a:rPr lang="zh-CN" altLang="zh-CN" sz="2400" kern="100" dirty="0" smtClean="0">
                <a:latin typeface="Calibri"/>
                <a:ea typeface="宋体"/>
                <a:cs typeface="宋体"/>
              </a:rPr>
              <a:t>直立</a:t>
            </a:r>
            <a:endParaRPr lang="en-US" altLang="zh-CN" sz="2400" kern="100" dirty="0" smtClean="0">
              <a:latin typeface="Calibri"/>
              <a:ea typeface="宋体"/>
              <a:cs typeface="宋体"/>
            </a:endParaRPr>
          </a:p>
          <a:p>
            <a:pPr lvl="1"/>
            <a:r>
              <a:rPr lang="zh-CN" altLang="en-US" kern="100" dirty="0">
                <a:latin typeface="Calibri"/>
                <a:ea typeface="宋体"/>
                <a:cs typeface="宋体"/>
              </a:rPr>
              <a:t>病因</a:t>
            </a:r>
            <a:endParaRPr lang="en-US" altLang="zh-CN" kern="100" dirty="0">
              <a:latin typeface="Calibri"/>
              <a:ea typeface="宋体"/>
              <a:cs typeface="宋体"/>
            </a:endParaRPr>
          </a:p>
          <a:p>
            <a:pPr lvl="2"/>
            <a:r>
              <a:rPr lang="zh-CN" altLang="en-US" kern="100" dirty="0">
                <a:latin typeface="Calibri"/>
                <a:ea typeface="宋体"/>
                <a:cs typeface="宋体"/>
              </a:rPr>
              <a:t>见于高血压性心脏病、冠心病、肥厚性心肌病、二尖瓣关闭不全、主动脉瓣狭窄或关闭不全、动脉导管未闭等</a:t>
            </a:r>
            <a:endParaRPr lang="zh-CN" altLang="en-US" dirty="0"/>
          </a:p>
          <a:p>
            <a:pPr marL="1714500" lvl="3" indent="-457200" algn="just">
              <a:spcAft>
                <a:spcPts val="0"/>
              </a:spcAft>
              <a:buFont typeface="Wingdings" pitchFamily="2" charset="2"/>
              <a:buChar char="Ø"/>
            </a:pPr>
            <a:endParaRPr lang="en-US" altLang="zh-CN" sz="2400" kern="100" dirty="0">
              <a:latin typeface="Calibri"/>
              <a:ea typeface="宋体"/>
              <a:cs typeface="宋体"/>
            </a:endParaRPr>
          </a:p>
          <a:p>
            <a:pPr marL="1257300" lvl="2" indent="-457200" algn="just">
              <a:spcAft>
                <a:spcPts val="0"/>
              </a:spcAft>
              <a:buFont typeface="Wingdings" pitchFamily="2" charset="2"/>
              <a:buChar char="Ø"/>
            </a:pPr>
            <a:endParaRPr lang="en-US" altLang="zh-CN" kern="100" dirty="0">
              <a:latin typeface="Calibri"/>
              <a:ea typeface="宋体"/>
            </a:endParaRPr>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63522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二、心室肥大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3085475" y="5733256"/>
            <a:ext cx="2501006" cy="646331"/>
          </a:xfrm>
          <a:prstGeom prst="rect">
            <a:avLst/>
          </a:prstGeom>
          <a:noFill/>
          <a:ln w="9525">
            <a:noFill/>
            <a:miter lim="800000"/>
            <a:headEnd/>
            <a:tailEnd/>
          </a:ln>
          <a:effectLst/>
        </p:spPr>
        <p:txBody>
          <a:bodyPr wrap="none">
            <a:spAutoFit/>
          </a:bodyPr>
          <a:lstStyle/>
          <a:p>
            <a:pPr>
              <a:defRPr/>
            </a:pPr>
            <a:r>
              <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rPr>
              <a:t>左心室肥大</a:t>
            </a:r>
          </a:p>
        </p:txBody>
      </p:sp>
      <p:pic>
        <p:nvPicPr>
          <p:cNvPr id="6" name="Picture 3" descr="14"/>
          <p:cNvPicPr>
            <a:picLocks noChangeAspect="1" noChangeArrowheads="1"/>
          </p:cNvPicPr>
          <p:nvPr/>
        </p:nvPicPr>
        <p:blipFill>
          <a:blip r:embed="rId2"/>
          <a:srcRect/>
          <a:stretch>
            <a:fillRect/>
          </a:stretch>
        </p:blipFill>
        <p:spPr bwMode="auto">
          <a:xfrm>
            <a:off x="0" y="1124744"/>
            <a:ext cx="9144000" cy="4608512"/>
          </a:xfrm>
          <a:prstGeom prst="rect">
            <a:avLst/>
          </a:prstGeom>
          <a:noFill/>
          <a:ln w="9525">
            <a:noFill/>
            <a:miter lim="800000"/>
            <a:headEnd/>
            <a:tailEnd/>
          </a:ln>
        </p:spPr>
      </p:pic>
    </p:spTree>
    <p:extLst>
      <p:ext uri="{BB962C8B-B14F-4D97-AF65-F5344CB8AC3E}">
        <p14:creationId xmlns:p14="http://schemas.microsoft.com/office/powerpoint/2010/main" val="27038074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二、心室肥大</a:t>
            </a:r>
          </a:p>
        </p:txBody>
      </p:sp>
      <p:sp>
        <p:nvSpPr>
          <p:cNvPr id="4" name="内容占位符 3"/>
          <p:cNvSpPr>
            <a:spLocks noGrp="1"/>
          </p:cNvSpPr>
          <p:nvPr>
            <p:ph idx="1"/>
          </p:nvPr>
        </p:nvSpPr>
        <p:spPr/>
        <p:txBody>
          <a:bodyPr/>
          <a:lstStyle/>
          <a:p>
            <a:r>
              <a:rPr lang="zh-CN" altLang="en-US" dirty="0" smtClean="0"/>
              <a:t>右心室肥大</a:t>
            </a:r>
            <a:endParaRPr lang="en-US" altLang="zh-CN" dirty="0" smtClean="0"/>
          </a:p>
          <a:p>
            <a:pPr lvl="1"/>
            <a:r>
              <a:rPr lang="zh-CN" altLang="en-US" dirty="0"/>
              <a:t>心电图</a:t>
            </a:r>
            <a:r>
              <a:rPr lang="zh-CN" altLang="en-US" dirty="0" smtClean="0"/>
              <a:t>特征</a:t>
            </a:r>
            <a:endParaRPr lang="en-US" altLang="zh-CN" dirty="0" smtClean="0"/>
          </a:p>
          <a:p>
            <a:pPr lvl="2" algn="just">
              <a:lnSpc>
                <a:spcPct val="150000"/>
              </a:lnSpc>
              <a:spcAft>
                <a:spcPts val="0"/>
              </a:spcAft>
            </a:pPr>
            <a:r>
              <a:rPr lang="en-US" altLang="zh-CN" sz="2400" kern="100" dirty="0">
                <a:latin typeface="Calibri"/>
                <a:ea typeface="宋体"/>
                <a:cs typeface="宋体"/>
              </a:rPr>
              <a:t>QRS</a:t>
            </a:r>
            <a:r>
              <a:rPr lang="zh-CN" altLang="en-US" sz="2400" kern="100" dirty="0">
                <a:latin typeface="Calibri"/>
                <a:ea typeface="宋体"/>
                <a:cs typeface="宋体"/>
              </a:rPr>
              <a:t>波群形态和振幅改变包括：</a:t>
            </a:r>
            <a:r>
              <a:rPr lang="en-US" altLang="zh-CN" sz="2400" kern="100" dirty="0" err="1">
                <a:latin typeface="Calibri"/>
                <a:ea typeface="宋体"/>
                <a:cs typeface="宋体"/>
              </a:rPr>
              <a:t>RaVR</a:t>
            </a:r>
            <a:r>
              <a:rPr lang="zh-CN" altLang="en-US" sz="2400" kern="100" dirty="0">
                <a:latin typeface="Calibri"/>
                <a:ea typeface="宋体"/>
                <a:cs typeface="宋体"/>
              </a:rPr>
              <a:t>＞</a:t>
            </a:r>
            <a:r>
              <a:rPr lang="en-US" altLang="zh-CN" sz="2400" kern="100" dirty="0">
                <a:latin typeface="Calibri"/>
                <a:ea typeface="宋体"/>
                <a:cs typeface="宋体"/>
              </a:rPr>
              <a:t>0.5mV</a:t>
            </a:r>
            <a:r>
              <a:rPr lang="zh-CN" altLang="en-US" sz="2400" kern="100" dirty="0">
                <a:latin typeface="Calibri"/>
                <a:ea typeface="宋体"/>
                <a:cs typeface="宋体"/>
              </a:rPr>
              <a:t>；</a:t>
            </a:r>
            <a:r>
              <a:rPr lang="en-US" altLang="zh-CN" sz="2400" kern="100" dirty="0">
                <a:latin typeface="Calibri"/>
                <a:ea typeface="宋体"/>
                <a:cs typeface="宋体"/>
              </a:rPr>
              <a:t>Rv1</a:t>
            </a:r>
            <a:r>
              <a:rPr lang="zh-CN" altLang="en-US" sz="2400" kern="100" dirty="0">
                <a:latin typeface="Calibri"/>
                <a:ea typeface="宋体"/>
                <a:cs typeface="宋体"/>
              </a:rPr>
              <a:t>＞</a:t>
            </a:r>
            <a:r>
              <a:rPr lang="en-US" altLang="zh-CN" sz="2400" kern="100" dirty="0">
                <a:latin typeface="Calibri"/>
                <a:ea typeface="宋体"/>
                <a:cs typeface="宋体"/>
              </a:rPr>
              <a:t>1.0mV</a:t>
            </a:r>
            <a:r>
              <a:rPr lang="zh-CN" altLang="en-US" sz="2400" kern="100" dirty="0">
                <a:latin typeface="Calibri"/>
                <a:ea typeface="宋体"/>
                <a:cs typeface="宋体"/>
              </a:rPr>
              <a:t>；</a:t>
            </a:r>
            <a:r>
              <a:rPr lang="en-US" altLang="zh-CN" sz="2400" kern="100" dirty="0">
                <a:latin typeface="Calibri"/>
                <a:ea typeface="宋体"/>
                <a:cs typeface="宋体"/>
              </a:rPr>
              <a:t>Rv1</a:t>
            </a:r>
            <a:r>
              <a:rPr lang="zh-CN" altLang="en-US" sz="2400" kern="100" dirty="0">
                <a:latin typeface="Calibri"/>
                <a:ea typeface="宋体"/>
                <a:cs typeface="宋体"/>
              </a:rPr>
              <a:t>＋</a:t>
            </a:r>
            <a:r>
              <a:rPr lang="en-US" altLang="zh-CN" sz="2400" kern="100" dirty="0">
                <a:latin typeface="Calibri"/>
                <a:ea typeface="宋体"/>
                <a:cs typeface="宋体"/>
              </a:rPr>
              <a:t>Sv5</a:t>
            </a:r>
            <a:r>
              <a:rPr lang="zh-CN" altLang="en-US" sz="2400" kern="100" dirty="0">
                <a:latin typeface="Calibri"/>
                <a:ea typeface="宋体"/>
                <a:cs typeface="宋体"/>
              </a:rPr>
              <a:t>＞</a:t>
            </a:r>
            <a:r>
              <a:rPr lang="en-US" altLang="zh-CN" sz="2400" kern="100" dirty="0">
                <a:latin typeface="Calibri"/>
                <a:ea typeface="宋体"/>
                <a:cs typeface="宋体"/>
              </a:rPr>
              <a:t>1.2mV</a:t>
            </a:r>
            <a:r>
              <a:rPr lang="zh-CN" altLang="en-US" sz="2400" kern="100" dirty="0">
                <a:latin typeface="Calibri"/>
                <a:ea typeface="宋体"/>
                <a:cs typeface="宋体"/>
              </a:rPr>
              <a:t>；</a:t>
            </a:r>
            <a:r>
              <a:rPr lang="en-US" altLang="zh-CN" sz="2400" kern="100" dirty="0">
                <a:latin typeface="Calibri"/>
                <a:ea typeface="宋体"/>
                <a:cs typeface="宋体"/>
              </a:rPr>
              <a:t>V1</a:t>
            </a:r>
            <a:r>
              <a:rPr lang="zh-CN" altLang="en-US" sz="2400" kern="100" dirty="0">
                <a:latin typeface="Calibri"/>
                <a:ea typeface="宋体"/>
                <a:cs typeface="宋体"/>
              </a:rPr>
              <a:t>、</a:t>
            </a:r>
            <a:r>
              <a:rPr lang="en-US" altLang="zh-CN" sz="2400" kern="100" dirty="0">
                <a:latin typeface="Calibri"/>
                <a:ea typeface="宋体"/>
                <a:cs typeface="宋体"/>
              </a:rPr>
              <a:t>V2</a:t>
            </a:r>
            <a:r>
              <a:rPr lang="zh-CN" altLang="en-US" sz="2400" kern="100" dirty="0">
                <a:latin typeface="Calibri"/>
                <a:ea typeface="宋体"/>
                <a:cs typeface="宋体"/>
              </a:rPr>
              <a:t>、</a:t>
            </a:r>
            <a:r>
              <a:rPr lang="en-US" altLang="zh-CN" sz="2400" kern="100" dirty="0">
                <a:latin typeface="Calibri"/>
                <a:ea typeface="宋体"/>
                <a:cs typeface="宋体"/>
              </a:rPr>
              <a:t>V3</a:t>
            </a:r>
            <a:r>
              <a:rPr lang="zh-CN" altLang="en-US" sz="2400" kern="100" dirty="0">
                <a:latin typeface="Calibri"/>
                <a:ea typeface="宋体"/>
                <a:cs typeface="宋体"/>
              </a:rPr>
              <a:t>导联以</a:t>
            </a:r>
            <a:r>
              <a:rPr lang="en-US" altLang="zh-CN" sz="2400" kern="100" dirty="0">
                <a:latin typeface="Calibri"/>
                <a:ea typeface="宋体"/>
                <a:cs typeface="宋体"/>
              </a:rPr>
              <a:t>R</a:t>
            </a:r>
            <a:r>
              <a:rPr lang="zh-CN" altLang="en-US" sz="2400" kern="100" dirty="0">
                <a:latin typeface="Calibri"/>
                <a:ea typeface="宋体"/>
                <a:cs typeface="宋体"/>
              </a:rPr>
              <a:t>波为主，</a:t>
            </a:r>
            <a:r>
              <a:rPr lang="en-US" altLang="zh-CN" sz="2400" kern="100" dirty="0">
                <a:latin typeface="Calibri"/>
                <a:ea typeface="宋体"/>
                <a:cs typeface="宋体"/>
              </a:rPr>
              <a:t>R/S≥1</a:t>
            </a:r>
            <a:r>
              <a:rPr lang="zh-CN" altLang="en-US" sz="2400" kern="100" dirty="0">
                <a:latin typeface="Calibri"/>
                <a:ea typeface="宋体"/>
                <a:cs typeface="宋体"/>
              </a:rPr>
              <a:t>； </a:t>
            </a:r>
            <a:r>
              <a:rPr lang="en-US" altLang="zh-CN" sz="2400" kern="100" dirty="0">
                <a:latin typeface="Calibri"/>
                <a:ea typeface="宋体"/>
                <a:cs typeface="宋体"/>
              </a:rPr>
              <a:t>V5</a:t>
            </a:r>
            <a:r>
              <a:rPr lang="zh-CN" altLang="en-US" sz="2400" kern="100" dirty="0">
                <a:latin typeface="Calibri"/>
                <a:ea typeface="宋体"/>
                <a:cs typeface="宋体"/>
              </a:rPr>
              <a:t>、</a:t>
            </a:r>
            <a:r>
              <a:rPr lang="en-US" altLang="zh-CN" sz="2400" kern="100" dirty="0">
                <a:latin typeface="Calibri"/>
                <a:ea typeface="宋体"/>
                <a:cs typeface="宋体"/>
              </a:rPr>
              <a:t>V6</a:t>
            </a:r>
            <a:r>
              <a:rPr lang="zh-CN" altLang="en-US" sz="2400" kern="100" dirty="0">
                <a:latin typeface="Calibri"/>
                <a:ea typeface="宋体"/>
                <a:cs typeface="宋体"/>
              </a:rPr>
              <a:t>导联呈</a:t>
            </a:r>
            <a:r>
              <a:rPr lang="en-US" altLang="zh-CN" sz="2400" kern="100" dirty="0" err="1">
                <a:latin typeface="Calibri"/>
                <a:ea typeface="宋体"/>
                <a:cs typeface="宋体"/>
              </a:rPr>
              <a:t>rS</a:t>
            </a:r>
            <a:r>
              <a:rPr lang="zh-CN" altLang="en-US" sz="2400" kern="100" dirty="0">
                <a:latin typeface="Calibri"/>
                <a:ea typeface="宋体"/>
                <a:cs typeface="宋体"/>
              </a:rPr>
              <a:t>型或</a:t>
            </a:r>
            <a:r>
              <a:rPr lang="en-US" altLang="zh-CN" sz="2400" kern="100" dirty="0">
                <a:latin typeface="Calibri"/>
                <a:ea typeface="宋体"/>
                <a:cs typeface="宋体"/>
              </a:rPr>
              <a:t>RS </a:t>
            </a:r>
            <a:r>
              <a:rPr lang="zh-CN" altLang="en-US" sz="2400" kern="100" dirty="0">
                <a:latin typeface="Calibri"/>
                <a:ea typeface="宋体"/>
                <a:cs typeface="宋体"/>
              </a:rPr>
              <a:t>型</a:t>
            </a:r>
            <a:r>
              <a:rPr lang="en-US" altLang="zh-CN" sz="2400" kern="100" dirty="0">
                <a:latin typeface="Calibri"/>
                <a:ea typeface="宋体"/>
                <a:cs typeface="宋体"/>
              </a:rPr>
              <a:t>,R/S≤1</a:t>
            </a:r>
            <a:r>
              <a:rPr lang="zh-CN" altLang="en-US" sz="2400" kern="100" dirty="0">
                <a:latin typeface="Calibri"/>
                <a:ea typeface="宋体"/>
                <a:cs typeface="宋体"/>
              </a:rPr>
              <a:t>；重度右心室肥大</a:t>
            </a:r>
            <a:r>
              <a:rPr lang="en-US" altLang="zh-CN" sz="2400" kern="100" dirty="0">
                <a:latin typeface="Calibri"/>
                <a:ea typeface="宋体"/>
                <a:cs typeface="宋体"/>
              </a:rPr>
              <a:t>V1</a:t>
            </a:r>
            <a:r>
              <a:rPr lang="zh-CN" altLang="en-US" sz="2400" kern="100" dirty="0">
                <a:latin typeface="Calibri"/>
                <a:ea typeface="宋体"/>
                <a:cs typeface="宋体"/>
              </a:rPr>
              <a:t>呈</a:t>
            </a:r>
            <a:r>
              <a:rPr lang="en-US" altLang="zh-CN" sz="2400" kern="100" dirty="0" err="1">
                <a:latin typeface="Calibri"/>
                <a:ea typeface="宋体"/>
                <a:cs typeface="宋体"/>
              </a:rPr>
              <a:t>qR</a:t>
            </a:r>
            <a:r>
              <a:rPr lang="zh-CN" altLang="en-US" sz="2400" kern="100" dirty="0">
                <a:latin typeface="Calibri"/>
                <a:ea typeface="宋体"/>
                <a:cs typeface="宋体"/>
              </a:rPr>
              <a:t>型；</a:t>
            </a:r>
            <a:endParaRPr lang="en-US" altLang="zh-CN" sz="2400" kern="100" dirty="0">
              <a:latin typeface="Calibri"/>
              <a:ea typeface="宋体"/>
              <a:cs typeface="宋体"/>
            </a:endParaRPr>
          </a:p>
          <a:p>
            <a:pPr lvl="2" algn="just">
              <a:lnSpc>
                <a:spcPct val="150000"/>
              </a:lnSpc>
              <a:spcAft>
                <a:spcPts val="0"/>
              </a:spcAft>
            </a:pPr>
            <a:r>
              <a:rPr lang="en-US" altLang="zh-CN" sz="2400" kern="100" dirty="0">
                <a:latin typeface="Calibri"/>
                <a:ea typeface="宋体"/>
                <a:cs typeface="宋体"/>
              </a:rPr>
              <a:t> QRS</a:t>
            </a:r>
            <a:r>
              <a:rPr lang="zh-CN" altLang="en-US" sz="2400" kern="100" dirty="0">
                <a:latin typeface="Calibri"/>
                <a:ea typeface="宋体"/>
                <a:cs typeface="宋体"/>
              </a:rPr>
              <a:t>时限多正常，</a:t>
            </a:r>
            <a:r>
              <a:rPr lang="en-US" altLang="zh-CN" sz="2400" kern="100" dirty="0">
                <a:latin typeface="Calibri"/>
                <a:ea typeface="宋体"/>
                <a:cs typeface="宋体"/>
              </a:rPr>
              <a:t>V1</a:t>
            </a:r>
            <a:r>
              <a:rPr lang="zh-CN" altLang="en-US" sz="2400" kern="100" dirty="0">
                <a:latin typeface="Calibri"/>
                <a:ea typeface="宋体"/>
                <a:cs typeface="宋体"/>
              </a:rPr>
              <a:t>导联</a:t>
            </a:r>
            <a:r>
              <a:rPr lang="en-US" altLang="zh-CN" sz="2400" kern="100" dirty="0">
                <a:latin typeface="Calibri"/>
                <a:ea typeface="宋体"/>
                <a:cs typeface="宋体"/>
              </a:rPr>
              <a:t>VAT</a:t>
            </a:r>
            <a:r>
              <a:rPr lang="zh-CN" altLang="en-US" sz="2400" kern="100" dirty="0">
                <a:latin typeface="Calibri"/>
                <a:ea typeface="宋体"/>
                <a:cs typeface="宋体"/>
              </a:rPr>
              <a:t>＞</a:t>
            </a:r>
            <a:r>
              <a:rPr lang="en-US" altLang="zh-CN" sz="2400" kern="100" dirty="0">
                <a:latin typeface="Calibri"/>
                <a:ea typeface="宋体"/>
                <a:cs typeface="宋体"/>
              </a:rPr>
              <a:t>0.03s</a:t>
            </a:r>
            <a:r>
              <a:rPr lang="zh-CN" altLang="en-US" sz="2400" kern="100" dirty="0">
                <a:latin typeface="Calibri"/>
                <a:ea typeface="宋体"/>
                <a:cs typeface="宋体"/>
              </a:rPr>
              <a:t>；</a:t>
            </a:r>
            <a:endParaRPr lang="en-US" altLang="zh-CN" sz="2400" kern="100" dirty="0">
              <a:latin typeface="Calibri"/>
              <a:ea typeface="宋体"/>
              <a:cs typeface="宋体"/>
            </a:endParaRPr>
          </a:p>
          <a:p>
            <a:pPr lvl="2" algn="just">
              <a:lnSpc>
                <a:spcPct val="150000"/>
              </a:lnSpc>
              <a:spcAft>
                <a:spcPts val="0"/>
              </a:spcAft>
            </a:pPr>
            <a:r>
              <a:rPr lang="zh-CN" altLang="en-US" sz="2400" kern="100" dirty="0">
                <a:latin typeface="Calibri"/>
                <a:ea typeface="宋体"/>
                <a:cs typeface="宋体"/>
              </a:rPr>
              <a:t>心电轴右偏，一般≥</a:t>
            </a:r>
            <a:r>
              <a:rPr lang="en-US" altLang="zh-CN" sz="2400" kern="100" dirty="0">
                <a:latin typeface="Calibri"/>
                <a:ea typeface="宋体"/>
                <a:cs typeface="宋体"/>
              </a:rPr>
              <a:t>110°</a:t>
            </a:r>
            <a:r>
              <a:rPr lang="zh-CN" altLang="en-US" sz="2400" kern="100" dirty="0">
                <a:latin typeface="Calibri"/>
                <a:ea typeface="宋体"/>
                <a:cs typeface="宋体"/>
              </a:rPr>
              <a:t>；</a:t>
            </a:r>
            <a:endParaRPr lang="en-US" altLang="zh-CN" sz="2400" kern="100" dirty="0">
              <a:latin typeface="Calibri"/>
              <a:ea typeface="宋体"/>
              <a:cs typeface="宋体"/>
            </a:endParaRPr>
          </a:p>
          <a:p>
            <a:pPr lvl="1"/>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487953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二、心室肥大</a:t>
            </a:r>
          </a:p>
        </p:txBody>
      </p:sp>
      <p:sp>
        <p:nvSpPr>
          <p:cNvPr id="3" name="内容占位符 2"/>
          <p:cNvSpPr>
            <a:spLocks noGrp="1"/>
          </p:cNvSpPr>
          <p:nvPr>
            <p:ph idx="1"/>
          </p:nvPr>
        </p:nvSpPr>
        <p:spPr/>
        <p:txBody>
          <a:bodyPr/>
          <a:lstStyle/>
          <a:p>
            <a:pPr lvl="2" algn="just">
              <a:lnSpc>
                <a:spcPct val="150000"/>
              </a:lnSpc>
              <a:spcAft>
                <a:spcPts val="0"/>
              </a:spcAft>
            </a:pPr>
            <a:r>
              <a:rPr lang="zh-CN" altLang="en-US" kern="100" dirty="0" smtClean="0">
                <a:latin typeface="Calibri"/>
                <a:ea typeface="宋体"/>
                <a:cs typeface="宋体"/>
              </a:rPr>
              <a:t>继</a:t>
            </a:r>
            <a:r>
              <a:rPr lang="zh-CN" altLang="en-US" kern="100" dirty="0">
                <a:latin typeface="Calibri"/>
                <a:ea typeface="宋体"/>
                <a:cs typeface="宋体"/>
              </a:rPr>
              <a:t>发性</a:t>
            </a:r>
            <a:r>
              <a:rPr lang="en-US" altLang="zh-CN" kern="100" dirty="0">
                <a:latin typeface="Calibri"/>
                <a:ea typeface="宋体"/>
                <a:cs typeface="宋体"/>
              </a:rPr>
              <a:t>ST-T</a:t>
            </a:r>
            <a:r>
              <a:rPr lang="zh-CN" altLang="en-US" kern="100" dirty="0">
                <a:latin typeface="Calibri"/>
                <a:ea typeface="宋体"/>
                <a:cs typeface="宋体"/>
              </a:rPr>
              <a:t>改变：心前区导联</a:t>
            </a:r>
            <a:r>
              <a:rPr lang="en-US" altLang="zh-CN" kern="100" dirty="0">
                <a:latin typeface="Calibri"/>
                <a:ea typeface="宋体"/>
                <a:cs typeface="宋体"/>
              </a:rPr>
              <a:t>(V1</a:t>
            </a:r>
            <a:r>
              <a:rPr lang="zh-CN" altLang="en-US" kern="100" dirty="0">
                <a:latin typeface="Calibri"/>
                <a:ea typeface="宋体"/>
                <a:cs typeface="宋体"/>
              </a:rPr>
              <a:t>、 </a:t>
            </a:r>
            <a:r>
              <a:rPr lang="en-US" altLang="zh-CN" kern="100" dirty="0">
                <a:latin typeface="Calibri"/>
                <a:ea typeface="宋体"/>
                <a:cs typeface="宋体"/>
              </a:rPr>
              <a:t>V2</a:t>
            </a:r>
            <a:r>
              <a:rPr lang="zh-CN" altLang="en-US" kern="100" dirty="0">
                <a:latin typeface="Calibri"/>
                <a:ea typeface="宋体"/>
                <a:cs typeface="宋体"/>
              </a:rPr>
              <a:t>、 </a:t>
            </a:r>
            <a:r>
              <a:rPr lang="en-US" altLang="zh-CN" kern="100" dirty="0">
                <a:latin typeface="Calibri"/>
                <a:ea typeface="宋体"/>
                <a:cs typeface="宋体"/>
              </a:rPr>
              <a:t>V3) ST</a:t>
            </a:r>
            <a:r>
              <a:rPr lang="zh-CN" altLang="en-US" kern="100" dirty="0">
                <a:latin typeface="Calibri"/>
                <a:ea typeface="宋体"/>
                <a:cs typeface="宋体"/>
              </a:rPr>
              <a:t>段压低，</a:t>
            </a:r>
            <a:r>
              <a:rPr lang="en-US" altLang="zh-CN" kern="100" dirty="0">
                <a:latin typeface="Calibri"/>
                <a:ea typeface="宋体"/>
                <a:cs typeface="宋体"/>
              </a:rPr>
              <a:t>T</a:t>
            </a:r>
            <a:r>
              <a:rPr lang="zh-CN" altLang="en-US" kern="100" dirty="0">
                <a:latin typeface="Calibri"/>
                <a:ea typeface="宋体"/>
                <a:cs typeface="宋体"/>
              </a:rPr>
              <a:t>波双向、倒置。</a:t>
            </a:r>
            <a:endParaRPr lang="en-US" altLang="zh-CN" kern="100" dirty="0">
              <a:latin typeface="Calibri"/>
              <a:ea typeface="宋体"/>
              <a:cs typeface="宋体"/>
            </a:endParaRPr>
          </a:p>
          <a:p>
            <a:pPr lvl="1" algn="just">
              <a:lnSpc>
                <a:spcPct val="150000"/>
              </a:lnSpc>
              <a:spcAft>
                <a:spcPts val="0"/>
              </a:spcAft>
            </a:pPr>
            <a:r>
              <a:rPr lang="zh-CN" altLang="en-US" kern="100" dirty="0" smtClean="0">
                <a:latin typeface="Calibri"/>
                <a:ea typeface="宋体"/>
                <a:cs typeface="宋体"/>
              </a:rPr>
              <a:t>病因</a:t>
            </a:r>
            <a:endParaRPr lang="en-US" altLang="zh-CN" kern="100" dirty="0" smtClean="0">
              <a:latin typeface="Calibri"/>
              <a:ea typeface="宋体"/>
              <a:cs typeface="宋体"/>
            </a:endParaRPr>
          </a:p>
          <a:p>
            <a:pPr lvl="2" algn="just">
              <a:lnSpc>
                <a:spcPct val="150000"/>
              </a:lnSpc>
              <a:spcAft>
                <a:spcPts val="0"/>
              </a:spcAft>
            </a:pPr>
            <a:r>
              <a:rPr lang="zh-CN" altLang="en-US" kern="100" dirty="0" smtClean="0">
                <a:latin typeface="Calibri"/>
                <a:ea typeface="宋体"/>
                <a:cs typeface="宋体"/>
              </a:rPr>
              <a:t>常见于</a:t>
            </a:r>
            <a:r>
              <a:rPr lang="zh-CN" altLang="en-US" kern="100" dirty="0">
                <a:latin typeface="Calibri"/>
                <a:ea typeface="宋体"/>
                <a:cs typeface="宋体"/>
              </a:rPr>
              <a:t>肺源性心脏病、风湿性心脏病二尖瓣狭窄、房间隔缺损、室间隔缺损、肺动脉瓣狭窄或关闭不全等。</a:t>
            </a:r>
            <a:endParaRPr lang="en-US" altLang="zh-CN" kern="100" dirty="0">
              <a:latin typeface="Calibri"/>
              <a:ea typeface="宋体"/>
              <a:cs typeface="宋体"/>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31776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二、心室肥大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2198558" y="5661248"/>
            <a:ext cx="4817344" cy="646331"/>
          </a:xfrm>
          <a:prstGeom prst="rect">
            <a:avLst/>
          </a:prstGeom>
          <a:noFill/>
          <a:ln w="9525">
            <a:noFill/>
            <a:miter lim="800000"/>
            <a:headEnd/>
            <a:tailEnd/>
          </a:ln>
          <a:effectLst/>
        </p:spPr>
        <p:txBody>
          <a:bodyPr wrap="none">
            <a:spAutoFit/>
          </a:bodyPr>
          <a:lstStyle/>
          <a:p>
            <a:pPr>
              <a:defRPr/>
            </a:pPr>
            <a:r>
              <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rPr>
              <a:t>右心室肥大及心肌劳损</a:t>
            </a:r>
          </a:p>
        </p:txBody>
      </p:sp>
      <p:pic>
        <p:nvPicPr>
          <p:cNvPr id="6" name="Picture 3" descr="15"/>
          <p:cNvPicPr>
            <a:picLocks noChangeAspect="1" noChangeArrowheads="1"/>
          </p:cNvPicPr>
          <p:nvPr/>
        </p:nvPicPr>
        <p:blipFill>
          <a:blip r:embed="rId2"/>
          <a:srcRect/>
          <a:stretch>
            <a:fillRect/>
          </a:stretch>
        </p:blipFill>
        <p:spPr bwMode="auto">
          <a:xfrm>
            <a:off x="0" y="1066800"/>
            <a:ext cx="9144000" cy="4481642"/>
          </a:xfrm>
          <a:prstGeom prst="rect">
            <a:avLst/>
          </a:prstGeom>
          <a:noFill/>
          <a:ln w="9525">
            <a:noFill/>
            <a:miter lim="800000"/>
            <a:headEnd/>
            <a:tailEnd/>
          </a:ln>
        </p:spPr>
      </p:pic>
    </p:spTree>
    <p:extLst>
      <p:ext uri="{BB962C8B-B14F-4D97-AF65-F5344CB8AC3E}">
        <p14:creationId xmlns:p14="http://schemas.microsoft.com/office/powerpoint/2010/main" val="30061907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二、心室肥大</a:t>
            </a:r>
            <a:endParaRPr lang="zh-CN" altLang="en-US" dirty="0"/>
          </a:p>
        </p:txBody>
      </p:sp>
      <p:sp>
        <p:nvSpPr>
          <p:cNvPr id="5" name="内容占位符 4"/>
          <p:cNvSpPr>
            <a:spLocks noGrp="1"/>
          </p:cNvSpPr>
          <p:nvPr>
            <p:ph idx="1"/>
          </p:nvPr>
        </p:nvSpPr>
        <p:spPr/>
        <p:txBody>
          <a:bodyPr/>
          <a:lstStyle/>
          <a:p>
            <a:r>
              <a:rPr lang="zh-CN" altLang="en-US" dirty="0" smtClean="0"/>
              <a:t>双心室肥大</a:t>
            </a:r>
            <a:endParaRPr lang="en-US" altLang="zh-CN" dirty="0" smtClean="0"/>
          </a:p>
          <a:p>
            <a:pPr lvl="1" algn="just">
              <a:spcAft>
                <a:spcPts val="0"/>
              </a:spcAft>
            </a:pPr>
            <a:r>
              <a:rPr lang="zh-CN" altLang="en-US" kern="100" dirty="0">
                <a:latin typeface="Calibri"/>
                <a:ea typeface="宋体"/>
                <a:cs typeface="宋体"/>
              </a:rPr>
              <a:t>心电图特征  </a:t>
            </a:r>
            <a:endParaRPr lang="en-US" altLang="zh-CN" kern="100" dirty="0">
              <a:latin typeface="Calibri"/>
              <a:ea typeface="宋体"/>
              <a:cs typeface="宋体"/>
            </a:endParaRPr>
          </a:p>
          <a:p>
            <a:pPr lvl="2" algn="just">
              <a:spcAft>
                <a:spcPts val="0"/>
              </a:spcAft>
            </a:pPr>
            <a:r>
              <a:rPr lang="zh-CN" altLang="en-US" kern="100" dirty="0">
                <a:latin typeface="Calibri"/>
                <a:ea typeface="宋体"/>
                <a:cs typeface="宋体"/>
              </a:rPr>
              <a:t>“正常”</a:t>
            </a:r>
            <a:r>
              <a:rPr lang="zh-CN" altLang="en-US" kern="100" dirty="0" smtClean="0">
                <a:latin typeface="Calibri"/>
                <a:ea typeface="宋体"/>
                <a:cs typeface="宋体"/>
              </a:rPr>
              <a:t>心电图</a:t>
            </a:r>
            <a:endParaRPr lang="en-US" altLang="zh-CN" kern="100" dirty="0" smtClean="0">
              <a:latin typeface="Calibri"/>
              <a:ea typeface="宋体"/>
              <a:cs typeface="宋体"/>
            </a:endParaRPr>
          </a:p>
          <a:p>
            <a:pPr lvl="3" algn="just">
              <a:spcAft>
                <a:spcPts val="0"/>
              </a:spcAft>
            </a:pPr>
            <a:r>
              <a:rPr lang="zh-CN" altLang="en-US" kern="100" dirty="0" smtClean="0">
                <a:latin typeface="Calibri"/>
                <a:ea typeface="宋体"/>
                <a:cs typeface="宋体"/>
              </a:rPr>
              <a:t>增加</a:t>
            </a:r>
            <a:r>
              <a:rPr lang="zh-CN" altLang="en-US" kern="100" dirty="0">
                <a:latin typeface="Calibri"/>
                <a:ea typeface="宋体"/>
                <a:cs typeface="宋体"/>
              </a:rPr>
              <a:t>的除极向量互相</a:t>
            </a:r>
            <a:r>
              <a:rPr lang="zh-CN" altLang="en-US" kern="100" dirty="0" smtClean="0">
                <a:latin typeface="Calibri"/>
                <a:ea typeface="宋体"/>
                <a:cs typeface="宋体"/>
              </a:rPr>
              <a:t>抵消</a:t>
            </a:r>
            <a:endParaRPr lang="en-US" altLang="zh-CN" kern="100" dirty="0" smtClean="0">
              <a:latin typeface="Calibri"/>
              <a:ea typeface="宋体"/>
              <a:cs typeface="宋体"/>
            </a:endParaRPr>
          </a:p>
          <a:p>
            <a:pPr lvl="3" algn="just">
              <a:spcAft>
                <a:spcPts val="0"/>
              </a:spcAft>
            </a:pPr>
            <a:r>
              <a:rPr lang="zh-CN" altLang="en-US" kern="100" dirty="0" smtClean="0">
                <a:latin typeface="Calibri"/>
                <a:ea typeface="宋体"/>
                <a:cs typeface="宋体"/>
              </a:rPr>
              <a:t>或</a:t>
            </a:r>
            <a:r>
              <a:rPr lang="zh-CN" altLang="en-US" kern="100" dirty="0">
                <a:latin typeface="Calibri"/>
                <a:ea typeface="宋体"/>
                <a:cs typeface="宋体"/>
              </a:rPr>
              <a:t>双侧心室肥厚程度较轻，不能在心电图上有所</a:t>
            </a:r>
            <a:r>
              <a:rPr lang="zh-CN" altLang="en-US" kern="100" dirty="0" smtClean="0">
                <a:latin typeface="Calibri"/>
                <a:ea typeface="宋体"/>
                <a:cs typeface="宋体"/>
              </a:rPr>
              <a:t>表示</a:t>
            </a:r>
            <a:endParaRPr lang="en-US" altLang="zh-CN" kern="100" dirty="0">
              <a:latin typeface="Calibri"/>
              <a:ea typeface="宋体"/>
              <a:cs typeface="宋体"/>
            </a:endParaRPr>
          </a:p>
          <a:p>
            <a:pPr lvl="2" algn="just">
              <a:spcAft>
                <a:spcPts val="0"/>
              </a:spcAft>
            </a:pPr>
            <a:r>
              <a:rPr lang="zh-CN" altLang="en-US" kern="100" dirty="0">
                <a:latin typeface="Calibri"/>
                <a:ea typeface="宋体"/>
                <a:cs typeface="宋体"/>
              </a:rPr>
              <a:t>单侧心室肥大的</a:t>
            </a:r>
            <a:r>
              <a:rPr lang="zh-CN" altLang="en-US" kern="100" dirty="0" smtClean="0">
                <a:latin typeface="Calibri"/>
                <a:ea typeface="宋体"/>
                <a:cs typeface="宋体"/>
              </a:rPr>
              <a:t>心电图</a:t>
            </a:r>
            <a:endParaRPr lang="en-US" altLang="zh-CN" kern="100" dirty="0" smtClean="0">
              <a:latin typeface="Calibri"/>
              <a:ea typeface="宋体"/>
              <a:cs typeface="宋体"/>
            </a:endParaRPr>
          </a:p>
          <a:p>
            <a:pPr lvl="3" algn="just">
              <a:spcAft>
                <a:spcPts val="0"/>
              </a:spcAft>
            </a:pPr>
            <a:r>
              <a:rPr lang="zh-CN" altLang="en-US" kern="100" dirty="0" smtClean="0">
                <a:latin typeface="Calibri"/>
                <a:ea typeface="宋体"/>
                <a:cs typeface="宋体"/>
              </a:rPr>
              <a:t>一侧</a:t>
            </a:r>
            <a:r>
              <a:rPr lang="zh-CN" altLang="en-US" kern="100" dirty="0">
                <a:latin typeface="Calibri"/>
                <a:ea typeface="宋体"/>
                <a:cs typeface="宋体"/>
              </a:rPr>
              <a:t>心室肥大图形被</a:t>
            </a:r>
            <a:r>
              <a:rPr lang="zh-CN" altLang="en-US" kern="100" dirty="0" smtClean="0">
                <a:latin typeface="Calibri"/>
                <a:ea typeface="宋体"/>
                <a:cs typeface="宋体"/>
              </a:rPr>
              <a:t>掩盖</a:t>
            </a:r>
            <a:endParaRPr lang="en-US" altLang="zh-CN" kern="100" dirty="0">
              <a:latin typeface="Calibri"/>
              <a:ea typeface="宋体"/>
              <a:cs typeface="宋体"/>
            </a:endParaRPr>
          </a:p>
          <a:p>
            <a:pPr lvl="2" algn="just">
              <a:spcAft>
                <a:spcPts val="0"/>
              </a:spcAft>
            </a:pPr>
            <a:r>
              <a:rPr lang="zh-CN" altLang="en-US" kern="100" dirty="0">
                <a:latin typeface="Calibri"/>
                <a:ea typeface="宋体"/>
                <a:cs typeface="宋体"/>
              </a:rPr>
              <a:t>双侧心室肥大</a:t>
            </a:r>
            <a:r>
              <a:rPr lang="zh-CN" altLang="en-US" kern="100" dirty="0" smtClean="0">
                <a:latin typeface="Calibri"/>
                <a:ea typeface="宋体"/>
                <a:cs typeface="宋体"/>
              </a:rPr>
              <a:t>心电图</a:t>
            </a:r>
            <a:endParaRPr lang="en-US" altLang="zh-CN" kern="100" dirty="0" smtClean="0">
              <a:latin typeface="Calibri"/>
              <a:ea typeface="宋体"/>
              <a:cs typeface="宋体"/>
            </a:endParaRPr>
          </a:p>
          <a:p>
            <a:pPr lvl="3" algn="just">
              <a:spcAft>
                <a:spcPts val="0"/>
              </a:spcAft>
            </a:pPr>
            <a:r>
              <a:rPr lang="zh-CN" altLang="en-US" kern="100" dirty="0" smtClean="0">
                <a:latin typeface="Calibri"/>
                <a:ea typeface="宋体"/>
                <a:cs typeface="宋体"/>
              </a:rPr>
              <a:t>既有</a:t>
            </a:r>
            <a:r>
              <a:rPr lang="zh-CN" altLang="en-US" kern="100" dirty="0">
                <a:latin typeface="Calibri"/>
                <a:ea typeface="宋体"/>
                <a:cs typeface="宋体"/>
              </a:rPr>
              <a:t>右室肥大的心电图特征，</a:t>
            </a:r>
            <a:r>
              <a:rPr lang="zh-CN" altLang="en-US" kern="100" dirty="0" smtClean="0">
                <a:latin typeface="Calibri"/>
                <a:ea typeface="宋体"/>
                <a:cs typeface="宋体"/>
              </a:rPr>
              <a:t>同时有左心室</a:t>
            </a:r>
            <a:r>
              <a:rPr lang="zh-CN" altLang="en-US" kern="100" dirty="0">
                <a:latin typeface="Calibri"/>
                <a:ea typeface="宋体"/>
                <a:cs typeface="宋体"/>
              </a:rPr>
              <a:t>肥大的某些</a:t>
            </a:r>
            <a:r>
              <a:rPr lang="zh-CN" altLang="en-US" kern="100" dirty="0" smtClean="0">
                <a:latin typeface="Calibri"/>
                <a:ea typeface="宋体"/>
                <a:cs typeface="宋体"/>
              </a:rPr>
              <a:t>特征</a:t>
            </a:r>
            <a:endParaRPr lang="en-US" altLang="zh-CN" kern="100" dirty="0">
              <a:latin typeface="Calibri"/>
              <a:ea typeface="宋体"/>
              <a:cs typeface="宋体"/>
            </a:endParaRPr>
          </a:p>
          <a:p>
            <a:endParaRPr lang="en-US" altLang="zh-CN" dirty="0" smtClean="0"/>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00640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二、心室肥大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27"/>
          <p:cNvPicPr/>
          <p:nvPr/>
        </p:nvPicPr>
        <p:blipFill>
          <a:blip r:embed="rId2"/>
          <a:srcRect/>
          <a:stretch>
            <a:fillRect/>
          </a:stretch>
        </p:blipFill>
        <p:spPr bwMode="auto">
          <a:xfrm>
            <a:off x="251520" y="1196752"/>
            <a:ext cx="8352927" cy="4752528"/>
          </a:xfrm>
          <a:prstGeom prst="rect">
            <a:avLst/>
          </a:prstGeom>
          <a:noFill/>
          <a:ln w="9525">
            <a:noFill/>
            <a:miter lim="800000"/>
            <a:headEnd/>
            <a:tailEnd/>
          </a:ln>
        </p:spPr>
      </p:pic>
      <p:sp>
        <p:nvSpPr>
          <p:cNvPr id="7" name="Text Box 2"/>
          <p:cNvSpPr txBox="1">
            <a:spLocks noChangeArrowheads="1"/>
          </p:cNvSpPr>
          <p:nvPr/>
        </p:nvSpPr>
        <p:spPr bwMode="auto">
          <a:xfrm>
            <a:off x="2945846" y="5805265"/>
            <a:ext cx="2964273" cy="646331"/>
          </a:xfrm>
          <a:prstGeom prst="rect">
            <a:avLst/>
          </a:prstGeom>
          <a:noFill/>
          <a:ln w="9525">
            <a:noFill/>
            <a:miter lim="800000"/>
            <a:headEnd/>
            <a:tailEnd/>
          </a:ln>
          <a:effectLst/>
        </p:spPr>
        <p:txBody>
          <a:bodyPr wrap="none">
            <a:spAutoFit/>
          </a:bodyPr>
          <a:lstStyle/>
          <a:p>
            <a:pPr>
              <a:defRPr/>
            </a:pPr>
            <a:r>
              <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rPr>
              <a:t>双侧</a:t>
            </a:r>
            <a:r>
              <a:rPr kumimoji="1" lang="zh-CN" altLang="en-US" sz="3600" b="1" dirty="0" smtClean="0">
                <a:solidFill>
                  <a:srgbClr val="000066"/>
                </a:solidFill>
                <a:effectLst>
                  <a:outerShdw blurRad="38100" dist="38100" dir="2700000" algn="tl">
                    <a:srgbClr val="C0C0C0"/>
                  </a:outerShdw>
                </a:effectLst>
                <a:latin typeface="Times New Roman" pitchFamily="18" charset="0"/>
                <a:ea typeface="黑体" pitchFamily="2" charset="-122"/>
              </a:rPr>
              <a:t>心室肥大</a:t>
            </a:r>
            <a:endPar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endParaRPr>
          </a:p>
        </p:txBody>
      </p:sp>
    </p:spTree>
    <p:extLst>
      <p:ext uri="{BB962C8B-B14F-4D97-AF65-F5344CB8AC3E}">
        <p14:creationId xmlns:p14="http://schemas.microsoft.com/office/powerpoint/2010/main" val="1128991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三、心肌缺血</a:t>
            </a:r>
            <a:endParaRPr lang="zh-CN" altLang="en-US" dirty="0"/>
          </a:p>
        </p:txBody>
      </p:sp>
      <p:sp>
        <p:nvSpPr>
          <p:cNvPr id="5" name="内容占位符 4"/>
          <p:cNvSpPr>
            <a:spLocks noGrp="1"/>
          </p:cNvSpPr>
          <p:nvPr>
            <p:ph idx="1"/>
          </p:nvPr>
        </p:nvSpPr>
        <p:spPr/>
        <p:txBody>
          <a:bodyPr/>
          <a:lstStyle/>
          <a:p>
            <a:pPr eaLnBrk="1" hangingPunct="1">
              <a:lnSpc>
                <a:spcPct val="135000"/>
              </a:lnSpc>
              <a:buClr>
                <a:schemeClr val="tx1"/>
              </a:buClr>
            </a:pPr>
            <a:r>
              <a:rPr lang="en-US" altLang="zh-CN" sz="2800" dirty="0" smtClean="0">
                <a:solidFill>
                  <a:srgbClr val="000066"/>
                </a:solidFill>
                <a:latin typeface="宋体" pitchFamily="2" charset="-122"/>
                <a:ea typeface="宋体" pitchFamily="2" charset="-122"/>
              </a:rPr>
              <a:t>T</a:t>
            </a:r>
            <a:r>
              <a:rPr lang="zh-CN" altLang="en-US" sz="2800" dirty="0">
                <a:solidFill>
                  <a:srgbClr val="000066"/>
                </a:solidFill>
                <a:latin typeface="宋体" pitchFamily="2" charset="-122"/>
                <a:ea typeface="宋体" pitchFamily="2" charset="-122"/>
              </a:rPr>
              <a:t>波</a:t>
            </a:r>
            <a:r>
              <a:rPr lang="zh-CN" altLang="en-US" sz="2800" dirty="0" smtClean="0">
                <a:solidFill>
                  <a:srgbClr val="000066"/>
                </a:solidFill>
                <a:latin typeface="宋体" pitchFamily="2" charset="-122"/>
                <a:ea typeface="宋体" pitchFamily="2" charset="-122"/>
              </a:rPr>
              <a:t>异常</a:t>
            </a:r>
            <a:endParaRPr lang="zh-CN" altLang="en-US" sz="2800" dirty="0">
              <a:solidFill>
                <a:srgbClr val="000066"/>
              </a:solidFill>
              <a:latin typeface="宋体" pitchFamily="2" charset="-122"/>
              <a:ea typeface="宋体" pitchFamily="2" charset="-122"/>
            </a:endParaRPr>
          </a:p>
          <a:p>
            <a:pPr lvl="1" eaLnBrk="1" hangingPunct="1">
              <a:lnSpc>
                <a:spcPct val="135000"/>
              </a:lnSpc>
              <a:buClr>
                <a:schemeClr val="tx1"/>
              </a:buClr>
              <a:tabLst>
                <a:tab pos="269875" algn="l"/>
              </a:tabLst>
            </a:pPr>
            <a:r>
              <a:rPr lang="en-US" altLang="zh-CN" dirty="0">
                <a:latin typeface="宋体" pitchFamily="2" charset="-122"/>
                <a:ea typeface="宋体" pitchFamily="2" charset="-122"/>
              </a:rPr>
              <a:t>T</a:t>
            </a:r>
            <a:r>
              <a:rPr lang="zh-CN" altLang="en-US" dirty="0">
                <a:latin typeface="宋体" pitchFamily="2" charset="-122"/>
                <a:ea typeface="宋体" pitchFamily="2" charset="-122"/>
              </a:rPr>
              <a:t>波高大直立</a:t>
            </a:r>
            <a:endParaRPr lang="en-US" altLang="zh-CN" dirty="0">
              <a:latin typeface="宋体" pitchFamily="2" charset="-122"/>
              <a:ea typeface="宋体" pitchFamily="2" charset="-122"/>
            </a:endParaRPr>
          </a:p>
          <a:p>
            <a:pPr lvl="1" eaLnBrk="1" hangingPunct="1">
              <a:lnSpc>
                <a:spcPct val="135000"/>
              </a:lnSpc>
              <a:buClr>
                <a:schemeClr val="tx1"/>
              </a:buClr>
              <a:tabLst>
                <a:tab pos="269875" algn="l"/>
              </a:tabLst>
            </a:pPr>
            <a:r>
              <a:rPr lang="zh-CN" altLang="en-US" dirty="0">
                <a:solidFill>
                  <a:schemeClr val="tx2"/>
                </a:solidFill>
                <a:latin typeface="宋体" pitchFamily="2" charset="-122"/>
                <a:ea typeface="宋体" pitchFamily="2" charset="-122"/>
              </a:rPr>
              <a:t>对称性</a:t>
            </a:r>
            <a:r>
              <a:rPr lang="en-US" altLang="zh-CN" dirty="0">
                <a:solidFill>
                  <a:schemeClr val="tx2"/>
                </a:solidFill>
                <a:latin typeface="宋体" pitchFamily="2" charset="-122"/>
                <a:ea typeface="宋体" pitchFamily="2" charset="-122"/>
              </a:rPr>
              <a:t>T</a:t>
            </a:r>
            <a:r>
              <a:rPr lang="zh-CN" altLang="en-US" dirty="0">
                <a:solidFill>
                  <a:schemeClr val="tx2"/>
                </a:solidFill>
                <a:latin typeface="宋体" pitchFamily="2" charset="-122"/>
                <a:ea typeface="宋体" pitchFamily="2" charset="-122"/>
              </a:rPr>
              <a:t>波倒置－</a:t>
            </a:r>
            <a:r>
              <a:rPr lang="zh-CN" altLang="en-US" dirty="0">
                <a:solidFill>
                  <a:srgbClr val="FF0000"/>
                </a:solidFill>
                <a:latin typeface="宋体" pitchFamily="2" charset="-122"/>
                <a:ea typeface="宋体" pitchFamily="2" charset="-122"/>
              </a:rPr>
              <a:t>冠状</a:t>
            </a:r>
            <a:r>
              <a:rPr lang="en-US" altLang="zh-CN" dirty="0">
                <a:solidFill>
                  <a:srgbClr val="FF0000"/>
                </a:solidFill>
                <a:latin typeface="宋体" pitchFamily="2" charset="-122"/>
                <a:ea typeface="宋体" pitchFamily="2" charset="-122"/>
              </a:rPr>
              <a:t>T</a:t>
            </a:r>
            <a:endParaRPr lang="zh-CN" altLang="en-US" dirty="0">
              <a:solidFill>
                <a:srgbClr val="FF0000"/>
              </a:solidFill>
              <a:latin typeface="宋体" pitchFamily="2" charset="-122"/>
              <a:ea typeface="宋体" pitchFamily="2" charset="-122"/>
            </a:endParaRPr>
          </a:p>
          <a:p>
            <a:pPr lvl="1" eaLnBrk="1" hangingPunct="1">
              <a:lnSpc>
                <a:spcPct val="135000"/>
              </a:lnSpc>
              <a:buClr>
                <a:schemeClr val="tx1"/>
              </a:buClr>
              <a:tabLst>
                <a:tab pos="269875" algn="l"/>
              </a:tabLst>
            </a:pPr>
            <a:r>
              <a:rPr lang="en-US" altLang="zh-CN" dirty="0">
                <a:latin typeface="宋体" pitchFamily="2" charset="-122"/>
                <a:ea typeface="宋体" pitchFamily="2" charset="-122"/>
              </a:rPr>
              <a:t>T</a:t>
            </a:r>
            <a:r>
              <a:rPr lang="zh-CN" altLang="en-US" dirty="0">
                <a:latin typeface="宋体" pitchFamily="2" charset="-122"/>
                <a:ea typeface="宋体" pitchFamily="2" charset="-122"/>
              </a:rPr>
              <a:t>波低平、双相</a:t>
            </a:r>
            <a:endParaRPr lang="en-US" altLang="zh-CN" dirty="0">
              <a:latin typeface="宋体" pitchFamily="2" charset="-122"/>
              <a:ea typeface="宋体" pitchFamily="2" charset="-122"/>
            </a:endParaRPr>
          </a:p>
          <a:p>
            <a:pPr eaLnBrk="1" hangingPunct="1">
              <a:lnSpc>
                <a:spcPct val="135000"/>
              </a:lnSpc>
              <a:buClr>
                <a:schemeClr val="tx1"/>
              </a:buClr>
              <a:tabLst>
                <a:tab pos="269875" algn="l"/>
              </a:tabLst>
            </a:pPr>
            <a:r>
              <a:rPr lang="en-US" altLang="zh-CN" dirty="0">
                <a:solidFill>
                  <a:srgbClr val="000066"/>
                </a:solidFill>
                <a:latin typeface="宋体" pitchFamily="2" charset="-122"/>
                <a:ea typeface="宋体" pitchFamily="2" charset="-122"/>
              </a:rPr>
              <a:t>ST</a:t>
            </a:r>
            <a:r>
              <a:rPr lang="zh-CN" altLang="en-US" dirty="0">
                <a:solidFill>
                  <a:srgbClr val="000066"/>
                </a:solidFill>
                <a:latin typeface="宋体" pitchFamily="2" charset="-122"/>
                <a:ea typeface="宋体" pitchFamily="2" charset="-122"/>
              </a:rPr>
              <a:t>段</a:t>
            </a:r>
            <a:r>
              <a:rPr lang="zh-CN" altLang="en-US" dirty="0" smtClean="0">
                <a:solidFill>
                  <a:srgbClr val="000066"/>
                </a:solidFill>
                <a:latin typeface="宋体" pitchFamily="2" charset="-122"/>
                <a:ea typeface="宋体" pitchFamily="2" charset="-122"/>
              </a:rPr>
              <a:t>改变</a:t>
            </a:r>
            <a:endParaRPr lang="zh-CN" altLang="en-US" dirty="0">
              <a:solidFill>
                <a:srgbClr val="000066"/>
              </a:solidFill>
              <a:latin typeface="宋体" pitchFamily="2" charset="-122"/>
              <a:ea typeface="宋体" pitchFamily="2" charset="-122"/>
            </a:endParaRPr>
          </a:p>
          <a:p>
            <a:pPr lvl="1" eaLnBrk="1" hangingPunct="1">
              <a:lnSpc>
                <a:spcPct val="135000"/>
              </a:lnSpc>
              <a:buClr>
                <a:schemeClr val="tx1"/>
              </a:buClr>
              <a:tabLst>
                <a:tab pos="269875" algn="l"/>
              </a:tabLst>
            </a:pPr>
            <a:r>
              <a:rPr lang="en-US" altLang="zh-CN" dirty="0">
                <a:solidFill>
                  <a:srgbClr val="000066"/>
                </a:solidFill>
                <a:latin typeface="宋体" pitchFamily="2" charset="-122"/>
                <a:ea typeface="宋体" pitchFamily="2" charset="-122"/>
              </a:rPr>
              <a:t>ST</a:t>
            </a:r>
            <a:r>
              <a:rPr lang="zh-CN" altLang="en-US" dirty="0">
                <a:solidFill>
                  <a:srgbClr val="000066"/>
                </a:solidFill>
                <a:latin typeface="宋体" pitchFamily="2" charset="-122"/>
                <a:ea typeface="宋体" pitchFamily="2" charset="-122"/>
              </a:rPr>
              <a:t>段下移：</a:t>
            </a:r>
            <a:r>
              <a:rPr lang="zh-CN" altLang="en-US" dirty="0">
                <a:latin typeface="宋体" pitchFamily="2" charset="-122"/>
                <a:ea typeface="宋体" pitchFamily="2" charset="-122"/>
              </a:rPr>
              <a:t>一般为下斜型或水平型,下移≥0.1</a:t>
            </a:r>
            <a:r>
              <a:rPr lang="en-US" altLang="zh-CN" dirty="0">
                <a:latin typeface="宋体" pitchFamily="2" charset="-122"/>
                <a:ea typeface="宋体" pitchFamily="2" charset="-122"/>
              </a:rPr>
              <a:t>mV</a:t>
            </a:r>
          </a:p>
          <a:p>
            <a:pPr lvl="1" eaLnBrk="1" hangingPunct="1">
              <a:lnSpc>
                <a:spcPct val="135000"/>
              </a:lnSpc>
              <a:buClr>
                <a:schemeClr val="tx1"/>
              </a:buClr>
              <a:tabLst>
                <a:tab pos="269875" algn="l"/>
              </a:tabLst>
            </a:pPr>
            <a:r>
              <a:rPr lang="en-US" altLang="zh-CN" dirty="0">
                <a:solidFill>
                  <a:srgbClr val="000066"/>
                </a:solidFill>
                <a:latin typeface="宋体" pitchFamily="2" charset="-122"/>
                <a:ea typeface="宋体" pitchFamily="2" charset="-122"/>
              </a:rPr>
              <a:t>ST</a:t>
            </a:r>
            <a:r>
              <a:rPr lang="zh-CN" altLang="en-US" dirty="0">
                <a:solidFill>
                  <a:srgbClr val="000066"/>
                </a:solidFill>
                <a:latin typeface="宋体" pitchFamily="2" charset="-122"/>
                <a:ea typeface="宋体" pitchFamily="2" charset="-122"/>
              </a:rPr>
              <a:t>段抬高：</a:t>
            </a:r>
            <a:r>
              <a:rPr lang="zh-CN" altLang="en-US" dirty="0">
                <a:latin typeface="宋体" pitchFamily="2" charset="-122"/>
                <a:ea typeface="宋体" pitchFamily="2" charset="-122"/>
              </a:rPr>
              <a:t>多为一过</a:t>
            </a:r>
            <a:r>
              <a:rPr lang="zh-CN" altLang="en-US" dirty="0" smtClean="0">
                <a:latin typeface="宋体" pitchFamily="2" charset="-122"/>
                <a:ea typeface="宋体" pitchFamily="2" charset="-122"/>
              </a:rPr>
              <a:t>性 </a:t>
            </a:r>
            <a:endParaRPr lang="zh-CN" altLang="en-US" dirty="0">
              <a:latin typeface="宋体" pitchFamily="2" charset="-122"/>
              <a:ea typeface="宋体" pitchFamily="2" charset="-122"/>
            </a:endParaRPr>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6" name="AutoShape 4"/>
          <p:cNvSpPr>
            <a:spLocks noChangeArrowheads="1"/>
          </p:cNvSpPr>
          <p:nvPr/>
        </p:nvSpPr>
        <p:spPr bwMode="auto">
          <a:xfrm>
            <a:off x="5220072" y="2060848"/>
            <a:ext cx="3744912" cy="1617662"/>
          </a:xfrm>
          <a:prstGeom prst="cloudCallout">
            <a:avLst>
              <a:gd name="adj1" fmla="val -57463"/>
              <a:gd name="adj2" fmla="val 105838"/>
            </a:avLst>
          </a:prstGeom>
          <a:solidFill>
            <a:schemeClr val="bg1"/>
          </a:solidFill>
          <a:ln w="9525">
            <a:solidFill>
              <a:schemeClr val="tx1"/>
            </a:solidFill>
            <a:round/>
            <a:headEnd/>
            <a:tailEnd/>
          </a:ln>
        </p:spPr>
        <p:txBody>
          <a:bodyPr/>
          <a:lstStyle/>
          <a:p>
            <a:pPr algn="ctr">
              <a:lnSpc>
                <a:spcPct val="140000"/>
              </a:lnSpc>
              <a:buFont typeface="Arial" charset="0"/>
              <a:buNone/>
            </a:pPr>
            <a:r>
              <a:rPr lang="en-US" altLang="zh-CN" sz="2000" b="1" dirty="0">
                <a:solidFill>
                  <a:srgbClr val="0000FF"/>
                </a:solidFill>
                <a:latin typeface="黑体" pitchFamily="2" charset="-122"/>
                <a:ea typeface="黑体" pitchFamily="2" charset="-122"/>
              </a:rPr>
              <a:t> </a:t>
            </a:r>
            <a:r>
              <a:rPr lang="zh-CN" altLang="en-US" sz="2000" b="1" dirty="0">
                <a:solidFill>
                  <a:srgbClr val="0000FF"/>
                </a:solidFill>
                <a:latin typeface="黑体" pitchFamily="2" charset="-122"/>
                <a:ea typeface="黑体" pitchFamily="2" charset="-122"/>
              </a:rPr>
              <a:t>影响心室肌复极，出现</a:t>
            </a:r>
            <a:r>
              <a:rPr lang="en-US" altLang="zh-CN" sz="2000" b="1" dirty="0">
                <a:solidFill>
                  <a:srgbClr val="0000FF"/>
                </a:solidFill>
                <a:latin typeface="黑体" pitchFamily="2" charset="-122"/>
                <a:ea typeface="黑体" pitchFamily="2" charset="-122"/>
              </a:rPr>
              <a:t>ST-T</a:t>
            </a:r>
            <a:r>
              <a:rPr lang="zh-CN" altLang="en-US" sz="2000" b="1" dirty="0">
                <a:solidFill>
                  <a:srgbClr val="0000FF"/>
                </a:solidFill>
                <a:latin typeface="黑体" pitchFamily="2" charset="-122"/>
                <a:ea typeface="黑体" pitchFamily="2" charset="-122"/>
              </a:rPr>
              <a:t>的异常</a:t>
            </a:r>
          </a:p>
        </p:txBody>
      </p:sp>
    </p:spTree>
    <p:extLst>
      <p:ext uri="{BB962C8B-B14F-4D97-AF65-F5344CB8AC3E}">
        <p14:creationId xmlns:p14="http://schemas.microsoft.com/office/powerpoint/2010/main" val="4272705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rrowheads="1"/>
          </p:cNvSpPr>
          <p:nvPr>
            <p:ph type="title"/>
          </p:nvPr>
        </p:nvSpPr>
        <p:spPr/>
        <p:txBody>
          <a:bodyPr/>
          <a:lstStyle/>
          <a:p>
            <a:pPr eaLnBrk="1" hangingPunct="1"/>
            <a:r>
              <a:rPr lang="zh-CN" altLang="en-US" dirty="0"/>
              <a:t>三、心肌缺血</a:t>
            </a:r>
            <a:endParaRPr lang="zh-CN" altLang="en-US" b="1" dirty="0" smtClean="0">
              <a:latin typeface="宋体" pitchFamily="2" charset="-122"/>
              <a:ea typeface="宋体" pitchFamily="2" charset="-122"/>
            </a:endParaRPr>
          </a:p>
        </p:txBody>
      </p:sp>
      <p:pic>
        <p:nvPicPr>
          <p:cNvPr id="94211" name="Picture 3"/>
          <p:cNvPicPr>
            <a:picLocks noGrp="1" noChangeArrowheads="1"/>
          </p:cNvPicPr>
          <p:nvPr>
            <p:ph type="body" idx="1"/>
          </p:nvPr>
        </p:nvPicPr>
        <p:blipFill>
          <a:blip r:embed="rId2"/>
          <a:srcRect/>
          <a:stretch>
            <a:fillRect/>
          </a:stretch>
        </p:blipFill>
        <p:spPr>
          <a:xfrm>
            <a:off x="1259632" y="1844824"/>
            <a:ext cx="6719020" cy="3744416"/>
          </a:xfrm>
          <a:ln w="57150">
            <a:noFill/>
          </a:ln>
        </p:spPr>
      </p:pic>
      <p:sp>
        <p:nvSpPr>
          <p:cNvPr id="2" name="矩形 1"/>
          <p:cNvSpPr/>
          <p:nvPr/>
        </p:nvSpPr>
        <p:spPr>
          <a:xfrm>
            <a:off x="3573008" y="5589240"/>
            <a:ext cx="1268296" cy="461665"/>
          </a:xfrm>
          <a:prstGeom prst="rect">
            <a:avLst/>
          </a:prstGeom>
        </p:spPr>
        <p:txBody>
          <a:bodyPr wrap="none">
            <a:spAutoFit/>
          </a:bodyPr>
          <a:lstStyle/>
          <a:p>
            <a:r>
              <a:rPr lang="en-US" altLang="zh-CN" sz="2400" b="1" dirty="0">
                <a:solidFill>
                  <a:srgbClr val="0000FF"/>
                </a:solidFill>
                <a:latin typeface="宋体" pitchFamily="2" charset="-122"/>
                <a:ea typeface="宋体" pitchFamily="2" charset="-122"/>
              </a:rPr>
              <a:t>T</a:t>
            </a:r>
            <a:r>
              <a:rPr lang="zh-CN" altLang="en-US" sz="2400" b="1" dirty="0">
                <a:solidFill>
                  <a:srgbClr val="0000FF"/>
                </a:solidFill>
                <a:latin typeface="宋体" pitchFamily="2" charset="-122"/>
                <a:ea typeface="宋体" pitchFamily="2" charset="-122"/>
              </a:rPr>
              <a:t>波异常</a:t>
            </a:r>
            <a:endParaRPr lang="zh-CN" altLang="en-US" sz="2400" dirty="0">
              <a:solidFill>
                <a:srgbClr val="0000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rrowheads="1"/>
          </p:cNvSpPr>
          <p:nvPr>
            <p:ph type="title"/>
          </p:nvPr>
        </p:nvSpPr>
        <p:spPr/>
        <p:txBody>
          <a:bodyPr/>
          <a:lstStyle/>
          <a:p>
            <a:pPr eaLnBrk="1" hangingPunct="1"/>
            <a:r>
              <a:rPr lang="zh-CN" altLang="en-US" dirty="0"/>
              <a:t>三、心肌缺血</a:t>
            </a:r>
            <a:endParaRPr lang="zh-CN" altLang="en-US" b="1" dirty="0" smtClean="0">
              <a:latin typeface="宋体" pitchFamily="2" charset="-122"/>
              <a:ea typeface="宋体" pitchFamily="2" charset="-122"/>
            </a:endParaRPr>
          </a:p>
        </p:txBody>
      </p:sp>
      <p:pic>
        <p:nvPicPr>
          <p:cNvPr id="95235" name="Picture 3"/>
          <p:cNvPicPr>
            <a:picLocks noGrp="1" noChangeArrowheads="1"/>
          </p:cNvPicPr>
          <p:nvPr>
            <p:ph type="body" idx="1"/>
          </p:nvPr>
        </p:nvPicPr>
        <p:blipFill>
          <a:blip r:embed="rId2"/>
          <a:srcRect/>
          <a:stretch>
            <a:fillRect/>
          </a:stretch>
        </p:blipFill>
        <p:spPr>
          <a:xfrm>
            <a:off x="851532" y="1268760"/>
            <a:ext cx="7608900" cy="4176464"/>
          </a:xfrm>
          <a:ln w="57150">
            <a:noFill/>
          </a:ln>
        </p:spPr>
      </p:pic>
      <p:sp>
        <p:nvSpPr>
          <p:cNvPr id="2" name="矩形 1"/>
          <p:cNvSpPr/>
          <p:nvPr/>
        </p:nvSpPr>
        <p:spPr>
          <a:xfrm>
            <a:off x="3563888" y="5703639"/>
            <a:ext cx="1423788" cy="461665"/>
          </a:xfrm>
          <a:prstGeom prst="rect">
            <a:avLst/>
          </a:prstGeom>
        </p:spPr>
        <p:txBody>
          <a:bodyPr wrap="none">
            <a:spAutoFit/>
          </a:bodyPr>
          <a:lstStyle/>
          <a:p>
            <a:r>
              <a:rPr lang="en-US" altLang="zh-CN" sz="2400" b="1" dirty="0">
                <a:solidFill>
                  <a:srgbClr val="0000FF"/>
                </a:solidFill>
                <a:latin typeface="宋体" pitchFamily="2" charset="-122"/>
                <a:ea typeface="宋体" pitchFamily="2" charset="-122"/>
              </a:rPr>
              <a:t>ST</a:t>
            </a:r>
            <a:r>
              <a:rPr lang="zh-CN" altLang="en-US" sz="2400" b="1" dirty="0">
                <a:solidFill>
                  <a:srgbClr val="0000FF"/>
                </a:solidFill>
                <a:latin typeface="宋体" pitchFamily="2" charset="-122"/>
                <a:ea typeface="宋体" pitchFamily="2" charset="-122"/>
              </a:rPr>
              <a:t>段下移</a:t>
            </a:r>
            <a:endParaRPr lang="zh-CN" altLang="en-US" sz="2400" dirty="0">
              <a:solidFill>
                <a:srgbClr val="0000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285728"/>
            <a:ext cx="8112540" cy="767008"/>
          </a:xfrm>
        </p:spPr>
        <p:txBody>
          <a:bodyPr/>
          <a:lstStyle/>
          <a:p>
            <a:r>
              <a:rPr lang="zh-CN" altLang="en-US" sz="3600" b="1" dirty="0"/>
              <a:t>主要</a:t>
            </a:r>
            <a:r>
              <a:rPr lang="zh-CN" altLang="en-US" sz="3600" b="1" dirty="0" smtClean="0"/>
              <a:t>内容</a:t>
            </a:r>
            <a:endParaRPr lang="zh-CN" altLang="en-US" sz="3600" b="1" dirty="0"/>
          </a:p>
        </p:txBody>
      </p:sp>
      <p:sp>
        <p:nvSpPr>
          <p:cNvPr id="3" name="内容占位符 2"/>
          <p:cNvSpPr>
            <a:spLocks noGrp="1"/>
          </p:cNvSpPr>
          <p:nvPr>
            <p:ph idx="1"/>
          </p:nvPr>
        </p:nvSpPr>
        <p:spPr/>
        <p:txBody>
          <a:bodyPr/>
          <a:lstStyle/>
          <a:p>
            <a:r>
              <a:rPr lang="zh-CN" altLang="en-US" sz="3200" dirty="0" smtClean="0">
                <a:solidFill>
                  <a:schemeClr val="tx1"/>
                </a:solidFill>
                <a:latin typeface="楷体_GB2312" pitchFamily="49" charset="-122"/>
                <a:ea typeface="楷体_GB2312" pitchFamily="49" charset="-122"/>
              </a:rPr>
              <a:t>心房肥大</a:t>
            </a:r>
            <a:endParaRPr lang="en-US" altLang="zh-CN" sz="3200" dirty="0" smtClean="0">
              <a:solidFill>
                <a:schemeClr val="tx1"/>
              </a:solidFill>
              <a:latin typeface="楷体_GB2312" pitchFamily="49" charset="-122"/>
              <a:ea typeface="楷体_GB2312" pitchFamily="49" charset="-122"/>
            </a:endParaRPr>
          </a:p>
          <a:p>
            <a:r>
              <a:rPr lang="zh-CN" altLang="en-US" sz="3200" dirty="0" smtClean="0">
                <a:solidFill>
                  <a:schemeClr val="tx1"/>
                </a:solidFill>
                <a:latin typeface="楷体_GB2312" pitchFamily="49" charset="-122"/>
                <a:ea typeface="楷体_GB2312" pitchFamily="49" charset="-122"/>
              </a:rPr>
              <a:t>心室肥大</a:t>
            </a:r>
            <a:endParaRPr lang="en-US" altLang="zh-CN" sz="3200" dirty="0" smtClean="0">
              <a:solidFill>
                <a:schemeClr val="tx1"/>
              </a:solidFill>
              <a:latin typeface="楷体_GB2312" pitchFamily="49" charset="-122"/>
              <a:ea typeface="楷体_GB2312" pitchFamily="49" charset="-122"/>
            </a:endParaRPr>
          </a:p>
          <a:p>
            <a:r>
              <a:rPr lang="zh-CN" altLang="en-US" sz="3200" dirty="0" smtClean="0">
                <a:solidFill>
                  <a:schemeClr val="tx1"/>
                </a:solidFill>
                <a:latin typeface="楷体_GB2312" pitchFamily="49" charset="-122"/>
                <a:ea typeface="楷体_GB2312" pitchFamily="49" charset="-122"/>
              </a:rPr>
              <a:t>心肌缺血</a:t>
            </a:r>
            <a:endParaRPr lang="en-US" altLang="zh-CN" sz="3200" dirty="0" smtClean="0">
              <a:solidFill>
                <a:schemeClr val="tx1"/>
              </a:solidFill>
              <a:latin typeface="楷体_GB2312" pitchFamily="49" charset="-122"/>
              <a:ea typeface="楷体_GB2312" pitchFamily="49" charset="-122"/>
            </a:endParaRPr>
          </a:p>
          <a:p>
            <a:r>
              <a:rPr lang="zh-CN" altLang="en-US" sz="3200" dirty="0" smtClean="0">
                <a:solidFill>
                  <a:schemeClr val="tx1"/>
                </a:solidFill>
                <a:latin typeface="楷体_GB2312" pitchFamily="49" charset="-122"/>
                <a:ea typeface="楷体_GB2312" pitchFamily="49" charset="-122"/>
              </a:rPr>
              <a:t>心肌梗死</a:t>
            </a:r>
            <a:endParaRPr lang="en-US" altLang="zh-CN" sz="3200" dirty="0" smtClean="0">
              <a:solidFill>
                <a:schemeClr val="tx1"/>
              </a:solidFill>
              <a:latin typeface="楷体_GB2312" pitchFamily="49" charset="-122"/>
              <a:ea typeface="楷体_GB2312" pitchFamily="49" charset="-122"/>
            </a:endParaRPr>
          </a:p>
          <a:p>
            <a:r>
              <a:rPr lang="zh-CN" altLang="en-US" sz="3200" dirty="0">
                <a:solidFill>
                  <a:schemeClr val="tx1"/>
                </a:solidFill>
                <a:latin typeface="楷体_GB2312" pitchFamily="49" charset="-122"/>
                <a:ea typeface="楷体_GB2312" pitchFamily="49" charset="-122"/>
              </a:rPr>
              <a:t>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339457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三、心肌缺血</a:t>
            </a:r>
          </a:p>
        </p:txBody>
      </p:sp>
      <p:sp>
        <p:nvSpPr>
          <p:cNvPr id="3" name="内容占位符 2"/>
          <p:cNvSpPr>
            <a:spLocks noGrp="1"/>
          </p:cNvSpPr>
          <p:nvPr>
            <p:ph idx="1"/>
          </p:nvPr>
        </p:nvSpPr>
        <p:spPr/>
        <p:txBody>
          <a:bodyPr/>
          <a:lstStyle/>
          <a:p>
            <a:r>
              <a:rPr lang="zh-CN" altLang="en-US" dirty="0" smtClean="0"/>
              <a:t>心内膜</a:t>
            </a:r>
            <a:r>
              <a:rPr lang="zh-CN" altLang="en-US" dirty="0"/>
              <a:t>下心肌缺血</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3"/>
          <p:cNvSpPr txBox="1">
            <a:spLocks noChangeArrowheads="1"/>
          </p:cNvSpPr>
          <p:nvPr/>
        </p:nvSpPr>
        <p:spPr bwMode="auto">
          <a:xfrm>
            <a:off x="685800" y="4467944"/>
            <a:ext cx="7772400" cy="15533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marL="0" indent="0" eaLnBrk="1" hangingPunct="1">
              <a:buFont typeface="Wingdings" pitchFamily="2" charset="2"/>
              <a:buNone/>
              <a:tabLst>
                <a:tab pos="1905000" algn="l"/>
              </a:tabLst>
              <a:defRPr/>
            </a:pPr>
            <a:r>
              <a:rPr lang="zh-CN" altLang="en-US" sz="2800" b="1" dirty="0" smtClean="0">
                <a:effectLst>
                  <a:outerShdw blurRad="38100" dist="38100" dir="2700000" algn="tl">
                    <a:srgbClr val="C0C0C0"/>
                  </a:outerShdw>
                </a:effectLst>
                <a:ea typeface="楷体_GB2312" pitchFamily="49" charset="-122"/>
              </a:rPr>
              <a:t>      </a:t>
            </a:r>
            <a:r>
              <a:rPr lang="zh-CN" altLang="en-US" sz="2800" b="1" dirty="0" smtClean="0">
                <a:solidFill>
                  <a:srgbClr val="692AA2"/>
                </a:solidFill>
                <a:ea typeface="楷体_GB2312" pitchFamily="49" charset="-122"/>
              </a:rPr>
              <a:t>由于缺血部分心肌的复极较正常时更为推迟，使原来与心外膜复极向量相抗衡的向量消失，所以出现与QRS主波一致的，高耸的对称性T波。</a:t>
            </a:r>
          </a:p>
        </p:txBody>
      </p:sp>
      <p:pic>
        <p:nvPicPr>
          <p:cNvPr id="6" name="Picture 4" descr="h03"/>
          <p:cNvPicPr>
            <a:picLocks noChangeAspect="1" noChangeArrowheads="1"/>
          </p:cNvPicPr>
          <p:nvPr/>
        </p:nvPicPr>
        <p:blipFill>
          <a:blip r:embed="rId2"/>
          <a:srcRect/>
          <a:stretch>
            <a:fillRect/>
          </a:stretch>
        </p:blipFill>
        <p:spPr bwMode="auto">
          <a:xfrm>
            <a:off x="685800" y="1877144"/>
            <a:ext cx="2235200" cy="2438400"/>
          </a:xfrm>
          <a:prstGeom prst="rect">
            <a:avLst/>
          </a:prstGeom>
          <a:noFill/>
          <a:ln w="9525">
            <a:noFill/>
            <a:miter lim="800000"/>
            <a:headEnd/>
            <a:tailEnd/>
          </a:ln>
        </p:spPr>
      </p:pic>
      <p:pic>
        <p:nvPicPr>
          <p:cNvPr id="7" name="Picture 5" descr="H82_05"/>
          <p:cNvPicPr>
            <a:picLocks noChangeAspect="1" noChangeArrowheads="1"/>
          </p:cNvPicPr>
          <p:nvPr/>
        </p:nvPicPr>
        <p:blipFill>
          <a:blip r:embed="rId3"/>
          <a:srcRect/>
          <a:stretch>
            <a:fillRect/>
          </a:stretch>
        </p:blipFill>
        <p:spPr bwMode="auto">
          <a:xfrm>
            <a:off x="3667125" y="1877144"/>
            <a:ext cx="4791075" cy="2505075"/>
          </a:xfrm>
          <a:prstGeom prst="rect">
            <a:avLst/>
          </a:prstGeom>
          <a:noFill/>
          <a:ln w="9525">
            <a:noFill/>
            <a:miter lim="800000"/>
            <a:headEnd/>
            <a:tailEnd/>
          </a:ln>
        </p:spPr>
      </p:pic>
      <p:sp>
        <p:nvSpPr>
          <p:cNvPr id="8" name="Text Box 6"/>
          <p:cNvSpPr txBox="1">
            <a:spLocks noChangeArrowheads="1"/>
          </p:cNvSpPr>
          <p:nvPr/>
        </p:nvSpPr>
        <p:spPr bwMode="auto">
          <a:xfrm>
            <a:off x="3048000" y="3096344"/>
            <a:ext cx="457200" cy="1195239"/>
          </a:xfrm>
          <a:prstGeom prst="rect">
            <a:avLst/>
          </a:prstGeom>
          <a:noFill/>
          <a:ln w="9525">
            <a:noFill/>
            <a:miter lim="800000"/>
            <a:headEnd/>
            <a:tailEnd/>
          </a:ln>
          <a:effectLst/>
        </p:spPr>
        <p:txBody>
          <a:bodyPr lIns="90000" tIns="43200" rIns="90000" bIns="43200">
            <a:spAutoFit/>
          </a:bodyPr>
          <a:lstStyle/>
          <a:p>
            <a:pPr>
              <a:spcBef>
                <a:spcPct val="50000"/>
              </a:spcBef>
              <a:buFont typeface="Arial" charset="0"/>
              <a:buNone/>
              <a:defRPr/>
            </a:pPr>
            <a:r>
              <a:rPr lang="zh-CN" altLang="en-US" sz="2400" b="1" dirty="0">
                <a:solidFill>
                  <a:srgbClr val="0000FF"/>
                </a:solidFill>
                <a:effectLst>
                  <a:outerShdw blurRad="38100" dist="38100" dir="2700000" algn="tl">
                    <a:srgbClr val="C0C0C0"/>
                  </a:outerShdw>
                </a:effectLst>
                <a:latin typeface="Times New Roman" pitchFamily="18" charset="0"/>
                <a:ea typeface="楷体_GB2312" pitchFamily="49" charset="-122"/>
              </a:rPr>
              <a:t>缺血区</a:t>
            </a:r>
            <a:endParaRPr lang="zh-CN" altLang="en-US" sz="2400" b="1" dirty="0">
              <a:solidFill>
                <a:srgbClr val="0000FF"/>
              </a:solidFill>
              <a:latin typeface="Times New Roman" pitchFamily="18" charset="0"/>
            </a:endParaRPr>
          </a:p>
        </p:txBody>
      </p:sp>
      <p:sp>
        <p:nvSpPr>
          <p:cNvPr id="9" name="Line 7"/>
          <p:cNvSpPr>
            <a:spLocks noChangeShapeType="1"/>
          </p:cNvSpPr>
          <p:nvPr/>
        </p:nvSpPr>
        <p:spPr bwMode="auto">
          <a:xfrm flipH="1" flipV="1">
            <a:off x="2819400" y="3324944"/>
            <a:ext cx="304800" cy="0"/>
          </a:xfrm>
          <a:prstGeom prst="line">
            <a:avLst/>
          </a:prstGeom>
          <a:noFill/>
          <a:ln w="28575">
            <a:solidFill>
              <a:schemeClr val="accent2"/>
            </a:solidFill>
            <a:round/>
            <a:headEnd/>
            <a:tailEnd type="triangle" w="med" len="med"/>
          </a:ln>
        </p:spPr>
        <p:txBody>
          <a:bodyPr wrap="none" lIns="90000" tIns="43200" rIns="90000" bIns="43200" anchor="ctr"/>
          <a:lstStyle/>
          <a:p>
            <a:endParaRPr lang="zh-CN" altLang="en-US"/>
          </a:p>
        </p:txBody>
      </p:sp>
    </p:spTree>
    <p:extLst>
      <p:ext uri="{BB962C8B-B14F-4D97-AF65-F5344CB8AC3E}">
        <p14:creationId xmlns:p14="http://schemas.microsoft.com/office/powerpoint/2010/main" val="1310236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三、心肌缺血</a:t>
            </a:r>
          </a:p>
        </p:txBody>
      </p:sp>
      <p:sp>
        <p:nvSpPr>
          <p:cNvPr id="3" name="内容占位符 2"/>
          <p:cNvSpPr>
            <a:spLocks noGrp="1"/>
          </p:cNvSpPr>
          <p:nvPr>
            <p:ph idx="1"/>
          </p:nvPr>
        </p:nvSpPr>
        <p:spPr/>
        <p:txBody>
          <a:bodyPr/>
          <a:lstStyle/>
          <a:p>
            <a:r>
              <a:rPr lang="zh-CN" altLang="en-US" dirty="0" smtClean="0"/>
              <a:t>心外膜</a:t>
            </a:r>
            <a:r>
              <a:rPr lang="zh-CN" altLang="en-US" dirty="0"/>
              <a:t>下心肌缺血</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3"/>
          <p:cNvSpPr txBox="1">
            <a:spLocks noChangeArrowheads="1"/>
          </p:cNvSpPr>
          <p:nvPr/>
        </p:nvSpPr>
        <p:spPr bwMode="auto">
          <a:xfrm>
            <a:off x="685800" y="4495800"/>
            <a:ext cx="7772400"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marL="0" indent="0" algn="just" eaLnBrk="1" hangingPunct="1">
              <a:buFont typeface="Wingdings" pitchFamily="2" charset="2"/>
              <a:buNone/>
              <a:tabLst>
                <a:tab pos="1905000" algn="l"/>
              </a:tabLst>
              <a:defRPr/>
            </a:pPr>
            <a:r>
              <a:rPr lang="en-US" altLang="zh-CN" sz="2800" b="1" smtClean="0">
                <a:solidFill>
                  <a:srgbClr val="7030A0"/>
                </a:solidFill>
                <a:effectLst>
                  <a:outerShdw blurRad="38100" dist="38100" dir="2700000" algn="tl">
                    <a:srgbClr val="C0C0C0"/>
                  </a:outerShdw>
                </a:effectLst>
                <a:ea typeface="楷体_GB2312" pitchFamily="49" charset="-122"/>
              </a:rPr>
              <a:t>      </a:t>
            </a:r>
            <a:r>
              <a:rPr lang="zh-CN" altLang="en-US" sz="2800" b="1" smtClean="0">
                <a:solidFill>
                  <a:srgbClr val="7030A0"/>
                </a:solidFill>
                <a:effectLst>
                  <a:outerShdw blurRad="38100" dist="38100" dir="2700000" algn="tl">
                    <a:srgbClr val="C0C0C0"/>
                  </a:outerShdw>
                </a:effectLst>
                <a:ea typeface="楷体_GB2312" pitchFamily="49" charset="-122"/>
              </a:rPr>
              <a:t>由于心肌复极顺序的逆转，心肌复极由心内膜开始而后向心外膜方向推进，从而出现与</a:t>
            </a:r>
            <a:r>
              <a:rPr lang="en-US" altLang="zh-CN" sz="2800" b="1" smtClean="0">
                <a:solidFill>
                  <a:srgbClr val="7030A0"/>
                </a:solidFill>
                <a:effectLst>
                  <a:outerShdw blurRad="38100" dist="38100" dir="2700000" algn="tl">
                    <a:srgbClr val="C0C0C0"/>
                  </a:outerShdw>
                </a:effectLst>
                <a:ea typeface="楷体_GB2312" pitchFamily="49" charset="-122"/>
              </a:rPr>
              <a:t>QRS</a:t>
            </a:r>
            <a:r>
              <a:rPr lang="zh-CN" altLang="en-US" sz="2800" b="1" smtClean="0">
                <a:solidFill>
                  <a:srgbClr val="7030A0"/>
                </a:solidFill>
                <a:effectLst>
                  <a:outerShdw blurRad="38100" dist="38100" dir="2700000" algn="tl">
                    <a:srgbClr val="C0C0C0"/>
                  </a:outerShdw>
                </a:effectLst>
                <a:ea typeface="楷体_GB2312" pitchFamily="49" charset="-122"/>
              </a:rPr>
              <a:t>主波方向相反的，对称性的</a:t>
            </a:r>
            <a:r>
              <a:rPr lang="en-US" altLang="zh-CN" sz="2800" b="1" smtClean="0">
                <a:solidFill>
                  <a:srgbClr val="7030A0"/>
                </a:solidFill>
                <a:effectLst>
                  <a:outerShdw blurRad="38100" dist="38100" dir="2700000" algn="tl">
                    <a:srgbClr val="C0C0C0"/>
                  </a:outerShdw>
                </a:effectLst>
                <a:ea typeface="楷体_GB2312" pitchFamily="49" charset="-122"/>
              </a:rPr>
              <a:t>T</a:t>
            </a:r>
            <a:r>
              <a:rPr lang="zh-CN" altLang="en-US" sz="2800" b="1" smtClean="0">
                <a:solidFill>
                  <a:srgbClr val="7030A0"/>
                </a:solidFill>
                <a:effectLst>
                  <a:outerShdw blurRad="38100" dist="38100" dir="2700000" algn="tl">
                    <a:srgbClr val="C0C0C0"/>
                  </a:outerShdw>
                </a:effectLst>
                <a:ea typeface="楷体_GB2312" pitchFamily="49" charset="-122"/>
              </a:rPr>
              <a:t>波。     </a:t>
            </a:r>
            <a:endParaRPr lang="zh-CN" altLang="en-US" sz="2800" b="1" dirty="0" smtClean="0">
              <a:solidFill>
                <a:srgbClr val="7030A0"/>
              </a:solidFill>
              <a:effectLst>
                <a:outerShdw blurRad="38100" dist="38100" dir="2700000" algn="tl">
                  <a:srgbClr val="C0C0C0"/>
                </a:outerShdw>
              </a:effectLst>
              <a:ea typeface="楷体_GB2312" pitchFamily="49" charset="-122"/>
            </a:endParaRPr>
          </a:p>
        </p:txBody>
      </p:sp>
      <p:pic>
        <p:nvPicPr>
          <p:cNvPr id="6" name="Picture 4" descr="h04"/>
          <p:cNvPicPr>
            <a:picLocks noChangeAspect="1" noChangeArrowheads="1"/>
          </p:cNvPicPr>
          <p:nvPr/>
        </p:nvPicPr>
        <p:blipFill>
          <a:blip r:embed="rId2"/>
          <a:srcRect/>
          <a:stretch>
            <a:fillRect/>
          </a:stretch>
        </p:blipFill>
        <p:spPr bwMode="auto">
          <a:xfrm>
            <a:off x="1752600" y="2016621"/>
            <a:ext cx="2073275" cy="2276475"/>
          </a:xfrm>
          <a:prstGeom prst="rect">
            <a:avLst/>
          </a:prstGeom>
          <a:noFill/>
          <a:ln w="9525">
            <a:noFill/>
            <a:miter lim="800000"/>
            <a:headEnd/>
            <a:tailEnd/>
          </a:ln>
        </p:spPr>
      </p:pic>
      <p:pic>
        <p:nvPicPr>
          <p:cNvPr id="7" name="Picture 5" descr="h05"/>
          <p:cNvPicPr>
            <a:picLocks noChangeAspect="1" noChangeArrowheads="1"/>
          </p:cNvPicPr>
          <p:nvPr/>
        </p:nvPicPr>
        <p:blipFill>
          <a:blip r:embed="rId3"/>
          <a:srcRect/>
          <a:stretch>
            <a:fillRect/>
          </a:stretch>
        </p:blipFill>
        <p:spPr bwMode="auto">
          <a:xfrm>
            <a:off x="4816475" y="2007096"/>
            <a:ext cx="2819400" cy="2281238"/>
          </a:xfrm>
          <a:prstGeom prst="rect">
            <a:avLst/>
          </a:prstGeom>
          <a:noFill/>
          <a:ln w="9525">
            <a:noFill/>
            <a:miter lim="800000"/>
            <a:headEnd/>
            <a:tailEnd/>
          </a:ln>
        </p:spPr>
      </p:pic>
      <p:sp>
        <p:nvSpPr>
          <p:cNvPr id="8" name="Text Box 6"/>
          <p:cNvSpPr txBox="1">
            <a:spLocks noChangeArrowheads="1"/>
          </p:cNvSpPr>
          <p:nvPr/>
        </p:nvSpPr>
        <p:spPr bwMode="auto">
          <a:xfrm>
            <a:off x="4013200" y="3054846"/>
            <a:ext cx="457200" cy="1195239"/>
          </a:xfrm>
          <a:prstGeom prst="rect">
            <a:avLst/>
          </a:prstGeom>
          <a:noFill/>
          <a:ln w="9525">
            <a:noFill/>
            <a:miter lim="800000"/>
            <a:headEnd/>
            <a:tailEnd/>
          </a:ln>
          <a:effectLst/>
        </p:spPr>
        <p:txBody>
          <a:bodyPr lIns="90000" tIns="43200" rIns="90000" bIns="43200">
            <a:spAutoFit/>
          </a:bodyPr>
          <a:lstStyle/>
          <a:p>
            <a:pPr>
              <a:spcBef>
                <a:spcPct val="50000"/>
              </a:spcBef>
              <a:buFont typeface="Arial" charset="0"/>
              <a:buNone/>
              <a:defRPr/>
            </a:pPr>
            <a:r>
              <a:rPr lang="zh-CN" altLang="en-US" sz="2400" b="1" dirty="0">
                <a:solidFill>
                  <a:srgbClr val="0000FF"/>
                </a:solidFill>
                <a:effectLst>
                  <a:outerShdw blurRad="38100" dist="38100" dir="2700000" algn="tl">
                    <a:srgbClr val="C0C0C0"/>
                  </a:outerShdw>
                </a:effectLst>
                <a:latin typeface="Times New Roman" pitchFamily="18" charset="0"/>
                <a:ea typeface="楷体_GB2312" pitchFamily="49" charset="-122"/>
              </a:rPr>
              <a:t>缺血区</a:t>
            </a:r>
            <a:endParaRPr lang="zh-CN" altLang="en-US" sz="2400" b="1" dirty="0">
              <a:solidFill>
                <a:srgbClr val="0000FF"/>
              </a:solidFill>
              <a:latin typeface="Times New Roman" pitchFamily="18" charset="0"/>
            </a:endParaRPr>
          </a:p>
        </p:txBody>
      </p:sp>
      <p:sp>
        <p:nvSpPr>
          <p:cNvPr id="9" name="Line 7"/>
          <p:cNvSpPr>
            <a:spLocks noChangeShapeType="1"/>
          </p:cNvSpPr>
          <p:nvPr/>
        </p:nvSpPr>
        <p:spPr bwMode="auto">
          <a:xfrm flipH="1" flipV="1">
            <a:off x="3784600" y="3283446"/>
            <a:ext cx="304800" cy="0"/>
          </a:xfrm>
          <a:prstGeom prst="line">
            <a:avLst/>
          </a:prstGeom>
          <a:noFill/>
          <a:ln w="28575">
            <a:solidFill>
              <a:schemeClr val="accent2"/>
            </a:solidFill>
            <a:round/>
            <a:headEnd/>
            <a:tailEnd type="triangle" w="med" len="med"/>
          </a:ln>
        </p:spPr>
        <p:txBody>
          <a:bodyPr wrap="none" lIns="90000" tIns="43200" rIns="90000" bIns="43200" anchor="ctr"/>
          <a:lstStyle/>
          <a:p>
            <a:endParaRPr lang="zh-CN" altLang="en-US"/>
          </a:p>
        </p:txBody>
      </p:sp>
    </p:spTree>
    <p:extLst>
      <p:ext uri="{BB962C8B-B14F-4D97-AF65-F5344CB8AC3E}">
        <p14:creationId xmlns:p14="http://schemas.microsoft.com/office/powerpoint/2010/main" val="3282637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三、心肌缺血</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6" name="Rectangle 3"/>
          <p:cNvSpPr txBox="1">
            <a:spLocks noChangeArrowheads="1"/>
          </p:cNvSpPr>
          <p:nvPr/>
        </p:nvSpPr>
        <p:spPr>
          <a:xfrm>
            <a:off x="685800" y="3657600"/>
            <a:ext cx="7772400" cy="2667000"/>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marL="0" indent="0" eaLnBrk="1" hangingPunct="1">
              <a:spcBef>
                <a:spcPct val="0"/>
              </a:spcBef>
              <a:buFont typeface="Wingdings" pitchFamily="2" charset="2"/>
              <a:buNone/>
              <a:tabLst>
                <a:tab pos="1905000" algn="l"/>
              </a:tabLst>
              <a:defRPr/>
            </a:pPr>
            <a:r>
              <a:rPr lang="en-US" altLang="zh-CN" sz="2800" b="1" smtClean="0">
                <a:effectLst>
                  <a:outerShdw blurRad="38100" dist="38100" dir="2700000" algn="tl">
                    <a:srgbClr val="C0C0C0"/>
                  </a:outerShdw>
                </a:effectLst>
                <a:ea typeface="楷体_GB2312" pitchFamily="49" charset="-122"/>
              </a:rPr>
              <a:t>      </a:t>
            </a:r>
            <a:r>
              <a:rPr lang="zh-CN" altLang="en-US" sz="2800" b="1" smtClean="0">
                <a:effectLst>
                  <a:outerShdw blurRad="38100" dist="38100" dir="2700000" algn="tl">
                    <a:srgbClr val="C0C0C0"/>
                  </a:outerShdw>
                </a:effectLst>
                <a:ea typeface="楷体_GB2312" pitchFamily="49" charset="-122"/>
              </a:rPr>
              <a:t>缺血时，除发生</a:t>
            </a:r>
            <a:r>
              <a:rPr lang="en-US" altLang="zh-CN" sz="2800" b="1" smtClean="0">
                <a:effectLst>
                  <a:outerShdw blurRad="38100" dist="38100" dir="2700000" algn="tl">
                    <a:srgbClr val="C0C0C0"/>
                  </a:outerShdw>
                </a:effectLst>
                <a:ea typeface="楷体_GB2312" pitchFamily="49" charset="-122"/>
              </a:rPr>
              <a:t>T</a:t>
            </a:r>
            <a:r>
              <a:rPr lang="zh-CN" altLang="en-US" sz="2800" b="1" smtClean="0">
                <a:effectLst>
                  <a:outerShdw blurRad="38100" dist="38100" dir="2700000" algn="tl">
                    <a:srgbClr val="C0C0C0"/>
                  </a:outerShdw>
                </a:effectLst>
                <a:ea typeface="楷体_GB2312" pitchFamily="49" charset="-122"/>
              </a:rPr>
              <a:t>波改变外，还主要表现为</a:t>
            </a:r>
            <a:r>
              <a:rPr lang="en-US" altLang="zh-CN" sz="2800" b="1" smtClean="0">
                <a:effectLst>
                  <a:outerShdw blurRad="38100" dist="38100" dir="2700000" algn="tl">
                    <a:srgbClr val="C0C0C0"/>
                  </a:outerShdw>
                </a:effectLst>
                <a:ea typeface="楷体_GB2312" pitchFamily="49" charset="-122"/>
              </a:rPr>
              <a:t>ST</a:t>
            </a:r>
            <a:r>
              <a:rPr lang="zh-CN" altLang="en-US" sz="2800" b="1" smtClean="0">
                <a:effectLst>
                  <a:outerShdw blurRad="38100" dist="38100" dir="2700000" algn="tl">
                    <a:srgbClr val="C0C0C0"/>
                  </a:outerShdw>
                </a:effectLst>
                <a:ea typeface="楷体_GB2312" pitchFamily="49" charset="-122"/>
              </a:rPr>
              <a:t>段的改变或</a:t>
            </a:r>
            <a:r>
              <a:rPr lang="en-US" altLang="zh-CN" sz="2800" b="1" smtClean="0">
                <a:effectLst>
                  <a:outerShdw blurRad="38100" dist="38100" dir="2700000" algn="tl">
                    <a:srgbClr val="C0C0C0"/>
                  </a:outerShdw>
                </a:effectLst>
                <a:ea typeface="楷体_GB2312" pitchFamily="49" charset="-122"/>
              </a:rPr>
              <a:t>T</a:t>
            </a:r>
            <a:r>
              <a:rPr lang="zh-CN" altLang="en-US" sz="2800" b="1" smtClean="0">
                <a:effectLst>
                  <a:outerShdw blurRad="38100" dist="38100" dir="2700000" algn="tl">
                    <a:srgbClr val="C0C0C0"/>
                  </a:outerShdw>
                </a:effectLst>
                <a:ea typeface="楷体_GB2312" pitchFamily="49" charset="-122"/>
              </a:rPr>
              <a:t>波和</a:t>
            </a:r>
            <a:r>
              <a:rPr lang="en-US" altLang="zh-CN" sz="2800" b="1" smtClean="0">
                <a:effectLst>
                  <a:outerShdw blurRad="38100" dist="38100" dir="2700000" algn="tl">
                    <a:srgbClr val="C0C0C0"/>
                  </a:outerShdw>
                </a:effectLst>
                <a:ea typeface="楷体_GB2312" pitchFamily="49" charset="-122"/>
              </a:rPr>
              <a:t>ST</a:t>
            </a:r>
            <a:r>
              <a:rPr lang="zh-CN" altLang="en-US" sz="2800" b="1" smtClean="0">
                <a:effectLst>
                  <a:outerShdw blurRad="38100" dist="38100" dir="2700000" algn="tl">
                    <a:srgbClr val="C0C0C0"/>
                  </a:outerShdw>
                </a:effectLst>
                <a:ea typeface="楷体_GB2312" pitchFamily="49" charset="-122"/>
              </a:rPr>
              <a:t>段的同时改变。</a:t>
            </a:r>
          </a:p>
          <a:p>
            <a:pPr marL="0" indent="0" eaLnBrk="1" hangingPunct="1">
              <a:spcBef>
                <a:spcPct val="0"/>
              </a:spcBef>
              <a:buFont typeface="Wingdings" pitchFamily="2" charset="2"/>
              <a:buNone/>
              <a:tabLst>
                <a:tab pos="1905000" algn="l"/>
              </a:tabLst>
              <a:defRPr/>
            </a:pPr>
            <a:endParaRPr lang="zh-CN" altLang="en-US" sz="2800" b="1" smtClean="0">
              <a:effectLst>
                <a:outerShdw blurRad="38100" dist="38100" dir="2700000" algn="tl">
                  <a:srgbClr val="C0C0C0"/>
                </a:outerShdw>
              </a:effectLst>
              <a:ea typeface="楷体_GB2312" pitchFamily="49" charset="-122"/>
            </a:endParaRPr>
          </a:p>
          <a:p>
            <a:pPr marL="0" indent="0" eaLnBrk="1" hangingPunct="1">
              <a:spcBef>
                <a:spcPct val="0"/>
              </a:spcBef>
              <a:buFont typeface="Wingdings" pitchFamily="2" charset="2"/>
              <a:buNone/>
              <a:tabLst>
                <a:tab pos="1905000" algn="l"/>
              </a:tabLst>
              <a:defRPr/>
            </a:pPr>
            <a:r>
              <a:rPr lang="zh-CN" altLang="en-US" sz="2800" b="1" smtClean="0">
                <a:effectLst>
                  <a:outerShdw blurRad="38100" dist="38100" dir="2700000" algn="tl">
                    <a:srgbClr val="C0C0C0"/>
                  </a:outerShdw>
                </a:effectLst>
                <a:ea typeface="楷体_GB2312" pitchFamily="49" charset="-122"/>
              </a:rPr>
              <a:t>心电图特征</a:t>
            </a:r>
          </a:p>
          <a:p>
            <a:pPr marL="0" indent="0" eaLnBrk="1" hangingPunct="1">
              <a:spcBef>
                <a:spcPct val="0"/>
              </a:spcBef>
              <a:buFont typeface="Wingdings" pitchFamily="2" charset="2"/>
              <a:buNone/>
              <a:tabLst>
                <a:tab pos="1905000" algn="l"/>
              </a:tabLst>
              <a:defRPr/>
            </a:pPr>
            <a:r>
              <a:rPr lang="zh-CN" altLang="en-US" sz="2800" b="1" smtClean="0">
                <a:effectLst>
                  <a:outerShdw blurRad="38100" dist="38100" dir="2700000" algn="tl">
                    <a:srgbClr val="C0C0C0"/>
                  </a:outerShdw>
                </a:effectLst>
                <a:ea typeface="楷体_GB2312" pitchFamily="49" charset="-122"/>
              </a:rPr>
              <a:t>      </a:t>
            </a:r>
            <a:r>
              <a:rPr lang="en-US" altLang="zh-CN" sz="2800" b="1" smtClean="0">
                <a:effectLst>
                  <a:outerShdw blurRad="38100" dist="38100" dir="2700000" algn="tl">
                    <a:srgbClr val="C0C0C0"/>
                  </a:outerShdw>
                </a:effectLst>
                <a:ea typeface="楷体_GB2312" pitchFamily="49" charset="-122"/>
              </a:rPr>
              <a:t>ST</a:t>
            </a:r>
            <a:r>
              <a:rPr lang="zh-CN" altLang="en-US" sz="2800" b="1" smtClean="0">
                <a:effectLst>
                  <a:outerShdw blurRad="38100" dist="38100" dir="2700000" algn="tl">
                    <a:srgbClr val="C0C0C0"/>
                  </a:outerShdw>
                </a:effectLst>
                <a:ea typeface="楷体_GB2312" pitchFamily="49" charset="-122"/>
              </a:rPr>
              <a:t>段呈水平型</a:t>
            </a:r>
            <a:r>
              <a:rPr lang="zh-CN" altLang="en-US" sz="2800" b="1" smtClean="0">
                <a:solidFill>
                  <a:srgbClr val="FF0000"/>
                </a:solidFill>
                <a:effectLst>
                  <a:outerShdw blurRad="38100" dist="38100" dir="2700000" algn="tl">
                    <a:srgbClr val="C0C0C0"/>
                  </a:outerShdw>
                </a:effectLst>
                <a:ea typeface="楷体_GB2312" pitchFamily="49" charset="-122"/>
              </a:rPr>
              <a:t>①</a:t>
            </a:r>
            <a:r>
              <a:rPr lang="zh-CN" altLang="en-US" sz="2800" b="1" smtClean="0">
                <a:effectLst>
                  <a:outerShdw blurRad="38100" dist="38100" dir="2700000" algn="tl">
                    <a:srgbClr val="C0C0C0"/>
                  </a:outerShdw>
                </a:effectLst>
                <a:ea typeface="楷体_GB2312" pitchFamily="49" charset="-122"/>
              </a:rPr>
              <a:t>或下垂型下移</a:t>
            </a:r>
            <a:r>
              <a:rPr lang="zh-CN" altLang="en-US" sz="2800" b="1" smtClean="0">
                <a:solidFill>
                  <a:srgbClr val="FF0000"/>
                </a:solidFill>
                <a:effectLst>
                  <a:outerShdw blurRad="38100" dist="38100" dir="2700000" algn="tl">
                    <a:srgbClr val="C0C0C0"/>
                  </a:outerShdw>
                </a:effectLst>
                <a:ea typeface="楷体_GB2312" pitchFamily="49" charset="-122"/>
              </a:rPr>
              <a:t>②</a:t>
            </a:r>
            <a:endParaRPr lang="zh-CN" altLang="en-US" sz="2800" b="1" baseline="30000" dirty="0" smtClean="0">
              <a:solidFill>
                <a:srgbClr val="FF0000"/>
              </a:solidFill>
              <a:effectLst>
                <a:outerShdw blurRad="38100" dist="38100" dir="2700000" algn="tl">
                  <a:srgbClr val="C0C0C0"/>
                </a:outerShdw>
              </a:effectLst>
              <a:ea typeface="楷体_GB2312" pitchFamily="49" charset="-122"/>
            </a:endParaRPr>
          </a:p>
        </p:txBody>
      </p:sp>
      <p:pic>
        <p:nvPicPr>
          <p:cNvPr id="7" name="Picture 4" descr="H89_01"/>
          <p:cNvPicPr>
            <a:picLocks noChangeAspect="1" noChangeArrowheads="1"/>
          </p:cNvPicPr>
          <p:nvPr/>
        </p:nvPicPr>
        <p:blipFill>
          <a:blip r:embed="rId2"/>
          <a:srcRect/>
          <a:stretch>
            <a:fillRect/>
          </a:stretch>
        </p:blipFill>
        <p:spPr bwMode="auto">
          <a:xfrm>
            <a:off x="1476375" y="1412875"/>
            <a:ext cx="2906713" cy="1341438"/>
          </a:xfrm>
          <a:prstGeom prst="rect">
            <a:avLst/>
          </a:prstGeom>
          <a:noFill/>
          <a:ln w="9525">
            <a:noFill/>
            <a:miter lim="800000"/>
            <a:headEnd/>
            <a:tailEnd/>
          </a:ln>
        </p:spPr>
      </p:pic>
      <p:pic>
        <p:nvPicPr>
          <p:cNvPr id="8" name="Picture 5" descr="H89_02"/>
          <p:cNvPicPr>
            <a:picLocks noChangeAspect="1" noChangeArrowheads="1"/>
          </p:cNvPicPr>
          <p:nvPr/>
        </p:nvPicPr>
        <p:blipFill>
          <a:blip r:embed="rId3"/>
          <a:srcRect/>
          <a:stretch>
            <a:fillRect/>
          </a:stretch>
        </p:blipFill>
        <p:spPr bwMode="auto">
          <a:xfrm>
            <a:off x="4645025" y="1412875"/>
            <a:ext cx="2867025" cy="1343025"/>
          </a:xfrm>
          <a:prstGeom prst="rect">
            <a:avLst/>
          </a:prstGeom>
          <a:noFill/>
          <a:ln w="9525">
            <a:noFill/>
            <a:miter lim="800000"/>
            <a:headEnd/>
            <a:tailEnd/>
          </a:ln>
        </p:spPr>
      </p:pic>
      <p:sp>
        <p:nvSpPr>
          <p:cNvPr id="9" name="Rectangle 6"/>
          <p:cNvSpPr>
            <a:spLocks noChangeArrowheads="1"/>
          </p:cNvSpPr>
          <p:nvPr/>
        </p:nvSpPr>
        <p:spPr bwMode="auto">
          <a:xfrm>
            <a:off x="2413000" y="2852738"/>
            <a:ext cx="6369050" cy="533400"/>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800" b="1" dirty="0">
                <a:solidFill>
                  <a:schemeClr val="accent2"/>
                </a:solidFill>
                <a:effectLst>
                  <a:outerShdw blurRad="38100" dist="38100" dir="2700000" algn="tl">
                    <a:srgbClr val="C0C0C0"/>
                  </a:outerShdw>
                </a:effectLst>
                <a:ea typeface="楷体_GB2312" pitchFamily="49" charset="-122"/>
              </a:rPr>
              <a:t> </a:t>
            </a:r>
            <a:r>
              <a:rPr lang="en-US" altLang="zh-CN" sz="2800" b="1" dirty="0">
                <a:solidFill>
                  <a:srgbClr val="FF0000"/>
                </a:solidFill>
                <a:effectLst>
                  <a:outerShdw blurRad="38100" dist="38100" dir="2700000" algn="tl">
                    <a:srgbClr val="C0C0C0"/>
                  </a:outerShdw>
                </a:effectLst>
                <a:ea typeface="楷体_GB2312" pitchFamily="49" charset="-122"/>
              </a:rPr>
              <a:t>①                            ②                            </a:t>
            </a:r>
          </a:p>
        </p:txBody>
      </p:sp>
    </p:spTree>
    <p:extLst>
      <p:ext uri="{BB962C8B-B14F-4D97-AF65-F5344CB8AC3E}">
        <p14:creationId xmlns:p14="http://schemas.microsoft.com/office/powerpoint/2010/main" val="4175826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三、心肌缺血</a:t>
            </a:r>
          </a:p>
        </p:txBody>
      </p:sp>
      <p:sp>
        <p:nvSpPr>
          <p:cNvPr id="8" name="内容占位符 7"/>
          <p:cNvSpPr>
            <a:spLocks noGrp="1"/>
          </p:cNvSpPr>
          <p:nvPr>
            <p:ph idx="1"/>
          </p:nvPr>
        </p:nvSpPr>
        <p:spPr/>
        <p:txBody>
          <a:bodyPr/>
          <a:lstStyle/>
          <a:p>
            <a:pPr eaLnBrk="1" hangingPunct="1">
              <a:lnSpc>
                <a:spcPct val="125000"/>
              </a:lnSpc>
              <a:buClr>
                <a:schemeClr val="tx1"/>
              </a:buClr>
              <a:buSzPct val="80000"/>
            </a:pPr>
            <a:r>
              <a:rPr lang="zh-CN" altLang="en-US" dirty="0" smtClean="0"/>
              <a:t>临床</a:t>
            </a:r>
            <a:r>
              <a:rPr lang="zh-CN" altLang="en-US" dirty="0"/>
              <a:t>意义</a:t>
            </a:r>
            <a:r>
              <a:rPr lang="en-US" altLang="zh-CN" dirty="0"/>
              <a:t> </a:t>
            </a:r>
            <a:endParaRPr lang="en-US" altLang="zh-CN" dirty="0" smtClean="0"/>
          </a:p>
          <a:p>
            <a:pPr lvl="1" eaLnBrk="1" hangingPunct="1">
              <a:lnSpc>
                <a:spcPct val="125000"/>
              </a:lnSpc>
              <a:buClr>
                <a:schemeClr val="tx1"/>
              </a:buClr>
              <a:buSzPct val="80000"/>
            </a:pPr>
            <a:r>
              <a:rPr lang="en-US" altLang="zh-CN" dirty="0" smtClean="0"/>
              <a:t>ST-T</a:t>
            </a:r>
            <a:r>
              <a:rPr lang="zh-CN" altLang="en-US" dirty="0" smtClean="0"/>
              <a:t>改变</a:t>
            </a:r>
            <a:endParaRPr lang="zh-CN" altLang="en-US" dirty="0"/>
          </a:p>
          <a:p>
            <a:pPr lvl="2" eaLnBrk="1" hangingPunct="1">
              <a:lnSpc>
                <a:spcPct val="125000"/>
              </a:lnSpc>
            </a:pPr>
            <a:r>
              <a:rPr lang="zh-CN" altLang="en-US" dirty="0"/>
              <a:t>其他器质性心脏病</a:t>
            </a:r>
          </a:p>
          <a:p>
            <a:pPr lvl="2" eaLnBrk="1" hangingPunct="1">
              <a:lnSpc>
                <a:spcPct val="125000"/>
              </a:lnSpc>
            </a:pPr>
            <a:r>
              <a:rPr lang="zh-CN" altLang="en-US" dirty="0"/>
              <a:t>心肌梗死</a:t>
            </a:r>
          </a:p>
          <a:p>
            <a:pPr lvl="2" eaLnBrk="1" hangingPunct="1">
              <a:lnSpc>
                <a:spcPct val="125000"/>
              </a:lnSpc>
            </a:pPr>
            <a:r>
              <a:rPr lang="zh-CN" altLang="en-US" dirty="0"/>
              <a:t>电解质紊乱及药物的</a:t>
            </a:r>
            <a:r>
              <a:rPr lang="zh-CN" altLang="en-US" dirty="0" smtClean="0"/>
              <a:t>影响</a:t>
            </a:r>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10" name="圆角矩形 9"/>
          <p:cNvSpPr/>
          <p:nvPr/>
        </p:nvSpPr>
        <p:spPr>
          <a:xfrm>
            <a:off x="1691680" y="4437112"/>
            <a:ext cx="5976664" cy="914400"/>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marL="0" lvl="2" algn="ctr"/>
            <a:r>
              <a:rPr lang="zh-CN" altLang="en-US" sz="3200" dirty="0">
                <a:latin typeface="黑体" pitchFamily="49" charset="-122"/>
                <a:ea typeface="黑体" pitchFamily="49" charset="-122"/>
              </a:rPr>
              <a:t>一定要</a:t>
            </a:r>
            <a:r>
              <a:rPr lang="zh-CN" altLang="en-US" sz="3200" dirty="0">
                <a:solidFill>
                  <a:srgbClr val="FFFF00"/>
                </a:solidFill>
                <a:latin typeface="黑体" pitchFamily="49" charset="-122"/>
                <a:ea typeface="黑体" pitchFamily="49" charset="-122"/>
              </a:rPr>
              <a:t>结合临床</a:t>
            </a:r>
            <a:r>
              <a:rPr lang="zh-CN" altLang="en-US" sz="3200" dirty="0">
                <a:latin typeface="黑体" pitchFamily="49" charset="-122"/>
                <a:ea typeface="黑体" pitchFamily="49" charset="-122"/>
              </a:rPr>
              <a:t>，强调</a:t>
            </a:r>
            <a:r>
              <a:rPr lang="zh-CN" altLang="en-US" sz="3200" dirty="0">
                <a:solidFill>
                  <a:srgbClr val="FFFF00"/>
                </a:solidFill>
                <a:latin typeface="黑体" pitchFamily="49" charset="-122"/>
                <a:ea typeface="黑体" pitchFamily="49" charset="-122"/>
              </a:rPr>
              <a:t>动态</a:t>
            </a:r>
            <a:r>
              <a:rPr lang="zh-CN" altLang="en-US" sz="3200" dirty="0" smtClean="0">
                <a:solidFill>
                  <a:srgbClr val="FFFF00"/>
                </a:solidFill>
                <a:latin typeface="黑体" pitchFamily="49" charset="-122"/>
                <a:ea typeface="黑体" pitchFamily="49" charset="-122"/>
              </a:rPr>
              <a:t>改变</a:t>
            </a:r>
            <a:endParaRPr lang="zh-CN" altLang="en-US" dirty="0">
              <a:latin typeface="黑体" pitchFamily="49" charset="-122"/>
              <a:ea typeface="黑体" pitchFamily="49" charset="-122"/>
            </a:endParaRPr>
          </a:p>
        </p:txBody>
      </p:sp>
    </p:spTree>
    <p:extLst>
      <p:ext uri="{BB962C8B-B14F-4D97-AF65-F5344CB8AC3E}">
        <p14:creationId xmlns:p14="http://schemas.microsoft.com/office/powerpoint/2010/main" val="16151397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四、心肌梗死</a:t>
            </a:r>
            <a:endParaRPr lang="zh-CN" altLang="en-US" dirty="0"/>
          </a:p>
        </p:txBody>
      </p:sp>
      <p:sp>
        <p:nvSpPr>
          <p:cNvPr id="3" name="内容占位符 2"/>
          <p:cNvSpPr>
            <a:spLocks noGrp="1"/>
          </p:cNvSpPr>
          <p:nvPr>
            <p:ph idx="1"/>
          </p:nvPr>
        </p:nvSpPr>
        <p:spPr/>
        <p:txBody>
          <a:bodyPr/>
          <a:lstStyle/>
          <a:p>
            <a:pPr eaLnBrk="1" hangingPunct="1">
              <a:lnSpc>
                <a:spcPct val="145000"/>
              </a:lnSpc>
            </a:pPr>
            <a:r>
              <a:rPr lang="zh-CN" altLang="en-US" sz="2800" dirty="0">
                <a:latin typeface="宋体" pitchFamily="2" charset="-122"/>
                <a:ea typeface="宋体" pitchFamily="2" charset="-122"/>
              </a:rPr>
              <a:t>定性质：特征性变化 </a:t>
            </a:r>
          </a:p>
          <a:p>
            <a:pPr eaLnBrk="1" hangingPunct="1">
              <a:lnSpc>
                <a:spcPct val="145000"/>
              </a:lnSpc>
            </a:pPr>
            <a:r>
              <a:rPr lang="zh-CN" altLang="en-US" sz="2800" dirty="0">
                <a:latin typeface="宋体" pitchFamily="2" charset="-122"/>
                <a:ea typeface="宋体" pitchFamily="2" charset="-122"/>
              </a:rPr>
              <a:t>定部位：病理性</a:t>
            </a:r>
            <a:r>
              <a:rPr lang="en-US" altLang="zh-CN" sz="2800" dirty="0">
                <a:latin typeface="宋体" pitchFamily="2" charset="-122"/>
                <a:ea typeface="宋体" pitchFamily="2" charset="-122"/>
              </a:rPr>
              <a:t>Q</a:t>
            </a:r>
            <a:r>
              <a:rPr lang="zh-CN" altLang="en-US" sz="2800" dirty="0">
                <a:latin typeface="宋体" pitchFamily="2" charset="-122"/>
                <a:ea typeface="宋体" pitchFamily="2" charset="-122"/>
              </a:rPr>
              <a:t>波 </a:t>
            </a:r>
          </a:p>
          <a:p>
            <a:pPr eaLnBrk="1" hangingPunct="1">
              <a:lnSpc>
                <a:spcPct val="145000"/>
              </a:lnSpc>
            </a:pPr>
            <a:r>
              <a:rPr lang="zh-CN" altLang="en-US" sz="2800" dirty="0">
                <a:latin typeface="宋体" pitchFamily="2" charset="-122"/>
                <a:ea typeface="宋体" pitchFamily="2" charset="-122"/>
              </a:rPr>
              <a:t>定时期：</a:t>
            </a:r>
            <a:r>
              <a:rPr lang="en-US" altLang="zh-CN" sz="2800" dirty="0">
                <a:latin typeface="宋体" pitchFamily="2" charset="-122"/>
                <a:ea typeface="宋体" pitchFamily="2" charset="-122"/>
              </a:rPr>
              <a:t>ST</a:t>
            </a:r>
            <a:r>
              <a:rPr lang="zh-CN" altLang="en-US" sz="2800" dirty="0">
                <a:latin typeface="宋体" pitchFamily="2" charset="-122"/>
                <a:ea typeface="宋体" pitchFamily="2" charset="-122"/>
              </a:rPr>
              <a:t>段、</a:t>
            </a:r>
            <a:r>
              <a:rPr lang="en-US" altLang="zh-CN" sz="2800" dirty="0">
                <a:latin typeface="宋体" pitchFamily="2" charset="-122"/>
                <a:ea typeface="宋体" pitchFamily="2" charset="-122"/>
              </a:rPr>
              <a:t>T</a:t>
            </a:r>
            <a:r>
              <a:rPr lang="zh-CN" altLang="en-US" sz="2800" dirty="0">
                <a:latin typeface="宋体" pitchFamily="2" charset="-122"/>
                <a:ea typeface="宋体" pitchFamily="2" charset="-122"/>
              </a:rPr>
              <a:t>波变化</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62884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心脏冠状动脉供血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3"/>
          <p:cNvSpPr txBox="1">
            <a:spLocks noChangeArrowheads="1"/>
          </p:cNvSpPr>
          <p:nvPr/>
        </p:nvSpPr>
        <p:spPr>
          <a:xfrm>
            <a:off x="5580112" y="1600200"/>
            <a:ext cx="3419475" cy="4781550"/>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lnSpc>
                <a:spcPct val="90000"/>
              </a:lnSpc>
              <a:buFont typeface="Wingdings" pitchFamily="2" charset="2"/>
              <a:buNone/>
            </a:pPr>
            <a:r>
              <a:rPr lang="zh-CN" altLang="en-US" sz="2800" dirty="0" smtClean="0">
                <a:solidFill>
                  <a:srgbClr val="FF0000"/>
                </a:solidFill>
              </a:rPr>
              <a:t>左前降支</a:t>
            </a:r>
          </a:p>
          <a:p>
            <a:pPr lvl="1" eaLnBrk="1" hangingPunct="1">
              <a:lnSpc>
                <a:spcPct val="90000"/>
              </a:lnSpc>
            </a:pPr>
            <a:r>
              <a:rPr lang="zh-CN" altLang="en-US" sz="2600" dirty="0" smtClean="0"/>
              <a:t>左室前壁</a:t>
            </a:r>
          </a:p>
          <a:p>
            <a:pPr lvl="1" eaLnBrk="1" hangingPunct="1">
              <a:lnSpc>
                <a:spcPct val="90000"/>
              </a:lnSpc>
            </a:pPr>
            <a:r>
              <a:rPr lang="zh-CN" altLang="en-US" sz="2600" dirty="0" smtClean="0"/>
              <a:t>前室间隔</a:t>
            </a:r>
          </a:p>
          <a:p>
            <a:pPr eaLnBrk="1" hangingPunct="1">
              <a:lnSpc>
                <a:spcPct val="90000"/>
              </a:lnSpc>
              <a:buFont typeface="Wingdings" pitchFamily="2" charset="2"/>
              <a:buNone/>
            </a:pPr>
            <a:r>
              <a:rPr lang="zh-CN" altLang="en-US" sz="2800" dirty="0" smtClean="0">
                <a:solidFill>
                  <a:srgbClr val="FF0000"/>
                </a:solidFill>
              </a:rPr>
              <a:t>左回旋支</a:t>
            </a:r>
          </a:p>
          <a:p>
            <a:pPr lvl="1" eaLnBrk="1" hangingPunct="1">
              <a:lnSpc>
                <a:spcPct val="90000"/>
              </a:lnSpc>
            </a:pPr>
            <a:r>
              <a:rPr lang="zh-CN" altLang="en-US" sz="2600" dirty="0" smtClean="0"/>
              <a:t>左室侧壁</a:t>
            </a:r>
          </a:p>
          <a:p>
            <a:pPr eaLnBrk="1" hangingPunct="1">
              <a:lnSpc>
                <a:spcPct val="90000"/>
              </a:lnSpc>
              <a:buFont typeface="Wingdings" pitchFamily="2" charset="2"/>
              <a:buNone/>
            </a:pPr>
            <a:r>
              <a:rPr lang="zh-CN" altLang="en-US" sz="2800" dirty="0" smtClean="0">
                <a:solidFill>
                  <a:srgbClr val="FF0000"/>
                </a:solidFill>
              </a:rPr>
              <a:t>右冠状动脉：</a:t>
            </a:r>
          </a:p>
          <a:p>
            <a:pPr lvl="1" eaLnBrk="1" hangingPunct="1">
              <a:lnSpc>
                <a:spcPct val="90000"/>
              </a:lnSpc>
            </a:pPr>
            <a:r>
              <a:rPr lang="zh-CN" altLang="en-US" sz="2600" dirty="0" smtClean="0"/>
              <a:t>右室壁</a:t>
            </a:r>
          </a:p>
          <a:p>
            <a:pPr lvl="1" eaLnBrk="1" hangingPunct="1">
              <a:lnSpc>
                <a:spcPct val="90000"/>
              </a:lnSpc>
            </a:pPr>
            <a:r>
              <a:rPr lang="zh-CN" altLang="en-US" sz="2600" dirty="0" smtClean="0"/>
              <a:t>左室后壁（多数）</a:t>
            </a:r>
          </a:p>
          <a:p>
            <a:pPr lvl="1" eaLnBrk="1" hangingPunct="1">
              <a:lnSpc>
                <a:spcPct val="90000"/>
              </a:lnSpc>
            </a:pPr>
            <a:r>
              <a:rPr lang="zh-CN" altLang="en-US" sz="2600" dirty="0" smtClean="0"/>
              <a:t>左室下壁（多数）</a:t>
            </a:r>
          </a:p>
        </p:txBody>
      </p:sp>
      <p:graphicFrame>
        <p:nvGraphicFramePr>
          <p:cNvPr id="6" name="Object 5"/>
          <p:cNvGraphicFramePr>
            <a:graphicFrameLocks noChangeAspect="1"/>
          </p:cNvGraphicFramePr>
          <p:nvPr>
            <p:extLst>
              <p:ext uri="{D42A27DB-BD31-4B8C-83A1-F6EECF244321}">
                <p14:modId xmlns:p14="http://schemas.microsoft.com/office/powerpoint/2010/main" val="3057443656"/>
              </p:ext>
            </p:extLst>
          </p:nvPr>
        </p:nvGraphicFramePr>
        <p:xfrm>
          <a:off x="684213" y="1972246"/>
          <a:ext cx="4662487" cy="4121050"/>
        </p:xfrm>
        <a:graphic>
          <a:graphicData uri="http://schemas.openxmlformats.org/presentationml/2006/ole">
            <mc:AlternateContent xmlns:mc="http://schemas.openxmlformats.org/markup-compatibility/2006">
              <mc:Choice xmlns:v="urn:schemas-microsoft-com:vml" Requires="v">
                <p:oleObj spid="_x0000_s9224" name="BMP 图像" r:id="rId3" imgW="3409524" imgH="3057143" progId="Paint.Picture">
                  <p:embed/>
                </p:oleObj>
              </mc:Choice>
              <mc:Fallback>
                <p:oleObj name="BMP 图像" r:id="rId3" imgW="3409524" imgH="3057143"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1972246"/>
                        <a:ext cx="4662487" cy="4121050"/>
                      </a:xfrm>
                      <a:prstGeom prst="rect">
                        <a:avLst/>
                      </a:prstGeom>
                      <a:noFill/>
                      <a:ln w="38100">
                        <a:solidFill>
                          <a:schemeClr val="hlink"/>
                        </a:solidFill>
                        <a:miter lim="800000"/>
                        <a:headEnd/>
                        <a:tailEnd/>
                      </a:ln>
                      <a:extLst/>
                    </p:spPr>
                  </p:pic>
                </p:oleObj>
              </mc:Fallback>
            </mc:AlternateContent>
          </a:graphicData>
        </a:graphic>
      </p:graphicFrame>
    </p:spTree>
    <p:extLst>
      <p:ext uri="{BB962C8B-B14F-4D97-AF65-F5344CB8AC3E}">
        <p14:creationId xmlns:p14="http://schemas.microsoft.com/office/powerpoint/2010/main" val="8990362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心肌梗死的基本</a:t>
            </a:r>
            <a:r>
              <a:rPr lang="zh-CN" altLang="en-US" sz="3200" dirty="0" smtClean="0">
                <a:latin typeface="宋体" pitchFamily="2" charset="-122"/>
                <a:ea typeface="宋体" pitchFamily="2" charset="-122"/>
              </a:rPr>
              <a:t>图形</a:t>
            </a:r>
            <a:endParaRPr lang="en-US" altLang="zh-CN" sz="3200" dirty="0" smtClean="0">
              <a:latin typeface="宋体" pitchFamily="2" charset="-122"/>
              <a:ea typeface="宋体" pitchFamily="2" charset="-122"/>
            </a:endParaRPr>
          </a:p>
          <a:p>
            <a:pPr lvl="1" eaLnBrk="1" hangingPunct="1">
              <a:lnSpc>
                <a:spcPct val="145000"/>
              </a:lnSpc>
              <a:buClr>
                <a:srgbClr val="FFC000"/>
              </a:buClr>
            </a:pPr>
            <a:r>
              <a:rPr lang="zh-CN" altLang="en-US" dirty="0">
                <a:latin typeface="宋体" pitchFamily="2" charset="-122"/>
                <a:ea typeface="宋体" pitchFamily="2" charset="-122"/>
              </a:rPr>
              <a:t>缺血性改变：</a:t>
            </a:r>
            <a:r>
              <a:rPr lang="en-US" altLang="zh-CN" dirty="0">
                <a:latin typeface="宋体" pitchFamily="2" charset="-122"/>
                <a:ea typeface="宋体" pitchFamily="2" charset="-122"/>
              </a:rPr>
              <a:t>T</a:t>
            </a:r>
            <a:r>
              <a:rPr lang="zh-CN" altLang="en-US" dirty="0">
                <a:latin typeface="宋体" pitchFamily="2" charset="-122"/>
                <a:ea typeface="宋体" pitchFamily="2" charset="-122"/>
              </a:rPr>
              <a:t>波倒置或高直，</a:t>
            </a:r>
            <a:r>
              <a:rPr lang="zh-CN" altLang="en-US" dirty="0">
                <a:solidFill>
                  <a:srgbClr val="FF0000"/>
                </a:solidFill>
                <a:latin typeface="宋体" pitchFamily="2" charset="-122"/>
                <a:ea typeface="宋体" pitchFamily="2" charset="-122"/>
              </a:rPr>
              <a:t>“冠状</a:t>
            </a:r>
            <a:r>
              <a:rPr lang="en-US" altLang="zh-CN" dirty="0">
                <a:solidFill>
                  <a:srgbClr val="FF0000"/>
                </a:solidFill>
                <a:latin typeface="宋体" pitchFamily="2" charset="-122"/>
                <a:ea typeface="宋体" pitchFamily="2" charset="-122"/>
              </a:rPr>
              <a:t>T”</a:t>
            </a:r>
          </a:p>
          <a:p>
            <a:pPr lvl="1" eaLnBrk="1" hangingPunct="1">
              <a:lnSpc>
                <a:spcPct val="145000"/>
              </a:lnSpc>
              <a:buClr>
                <a:srgbClr val="FFC000"/>
              </a:buClr>
            </a:pPr>
            <a:r>
              <a:rPr lang="zh-CN" altLang="en-US" dirty="0">
                <a:latin typeface="宋体" pitchFamily="2" charset="-122"/>
                <a:ea typeface="宋体" pitchFamily="2" charset="-122"/>
              </a:rPr>
              <a:t>损伤性改变：</a:t>
            </a:r>
            <a:r>
              <a:rPr lang="en-US" altLang="zh-CN" dirty="0">
                <a:solidFill>
                  <a:srgbClr val="FF0000"/>
                </a:solidFill>
                <a:latin typeface="宋体" pitchFamily="2" charset="-122"/>
                <a:ea typeface="宋体" pitchFamily="2" charset="-122"/>
              </a:rPr>
              <a:t>ST</a:t>
            </a:r>
            <a:r>
              <a:rPr lang="zh-CN" altLang="en-US" dirty="0">
                <a:solidFill>
                  <a:srgbClr val="FF0000"/>
                </a:solidFill>
                <a:latin typeface="宋体" pitchFamily="2" charset="-122"/>
                <a:ea typeface="宋体" pitchFamily="2" charset="-122"/>
              </a:rPr>
              <a:t>段弓背向上抬高</a:t>
            </a:r>
          </a:p>
          <a:p>
            <a:pPr lvl="1" eaLnBrk="1" hangingPunct="1">
              <a:lnSpc>
                <a:spcPct val="145000"/>
              </a:lnSpc>
              <a:buClr>
                <a:srgbClr val="FFC000"/>
              </a:buClr>
            </a:pPr>
            <a:r>
              <a:rPr lang="zh-CN" altLang="en-US" dirty="0">
                <a:latin typeface="宋体" pitchFamily="2" charset="-122"/>
                <a:ea typeface="宋体" pitchFamily="2" charset="-122"/>
              </a:rPr>
              <a:t>坏死性改变：</a:t>
            </a:r>
            <a:r>
              <a:rPr lang="zh-CN" altLang="en-US" dirty="0">
                <a:solidFill>
                  <a:srgbClr val="FF0000"/>
                </a:solidFill>
                <a:latin typeface="宋体" pitchFamily="2" charset="-122"/>
                <a:ea typeface="宋体" pitchFamily="2" charset="-122"/>
              </a:rPr>
              <a:t>病理性</a:t>
            </a:r>
            <a:r>
              <a:rPr lang="en-US" altLang="zh-CN" dirty="0">
                <a:solidFill>
                  <a:srgbClr val="FF0000"/>
                </a:solidFill>
                <a:latin typeface="宋体" pitchFamily="2" charset="-122"/>
                <a:ea typeface="宋体" pitchFamily="2" charset="-122"/>
              </a:rPr>
              <a:t>Q</a:t>
            </a:r>
            <a:r>
              <a:rPr lang="zh-CN" altLang="en-US" dirty="0">
                <a:solidFill>
                  <a:srgbClr val="FF0000"/>
                </a:solidFill>
                <a:latin typeface="宋体" pitchFamily="2" charset="-122"/>
                <a:ea typeface="宋体" pitchFamily="2" charset="-122"/>
              </a:rPr>
              <a:t>波</a:t>
            </a:r>
          </a:p>
          <a:p>
            <a:pPr marL="400050" lvl="1" indent="0" eaLnBrk="1" hangingPunct="1">
              <a:lnSpc>
                <a:spcPct val="145000"/>
              </a:lnSpc>
              <a:buClr>
                <a:schemeClr val="tx1"/>
              </a:buClr>
              <a:buNone/>
            </a:pPr>
            <a:r>
              <a:rPr lang="zh-CN" altLang="en-US" dirty="0">
                <a:solidFill>
                  <a:srgbClr val="00CC99"/>
                </a:solidFill>
                <a:latin typeface="宋体" pitchFamily="2" charset="-122"/>
                <a:ea typeface="宋体" pitchFamily="2" charset="-122"/>
              </a:rPr>
              <a:t>  </a:t>
            </a:r>
            <a:r>
              <a:rPr lang="en-US" altLang="zh-CN" dirty="0">
                <a:latin typeface="宋体" pitchFamily="2" charset="-122"/>
                <a:ea typeface="宋体" pitchFamily="2" charset="-122"/>
              </a:rPr>
              <a:t>Q</a:t>
            </a:r>
            <a:r>
              <a:rPr lang="zh-CN" altLang="en-US" dirty="0">
                <a:latin typeface="宋体" pitchFamily="2" charset="-122"/>
                <a:ea typeface="宋体" pitchFamily="2" charset="-122"/>
              </a:rPr>
              <a:t>波时间≥0.04</a:t>
            </a:r>
            <a:r>
              <a:rPr lang="en-US" altLang="zh-CN" dirty="0">
                <a:latin typeface="宋体" pitchFamily="2" charset="-122"/>
                <a:ea typeface="宋体" pitchFamily="2" charset="-122"/>
              </a:rPr>
              <a:t>s</a:t>
            </a:r>
            <a:r>
              <a:rPr lang="zh-CN" altLang="en-US" dirty="0">
                <a:latin typeface="宋体" pitchFamily="2" charset="-122"/>
                <a:ea typeface="宋体" pitchFamily="2" charset="-122"/>
              </a:rPr>
              <a:t>，大小≥ ¼同导联</a:t>
            </a:r>
            <a:r>
              <a:rPr lang="en-US" altLang="zh-CN" dirty="0">
                <a:latin typeface="宋体" pitchFamily="2" charset="-122"/>
                <a:ea typeface="宋体" pitchFamily="2" charset="-122"/>
              </a:rPr>
              <a:t>R</a:t>
            </a:r>
            <a:r>
              <a:rPr lang="zh-CN" altLang="en-US" dirty="0">
                <a:latin typeface="宋体" pitchFamily="2" charset="-122"/>
                <a:ea typeface="宋体" pitchFamily="2" charset="-122"/>
              </a:rPr>
              <a:t>波</a:t>
            </a:r>
            <a:endParaRPr lang="zh-CN" altLang="en-US" dirty="0">
              <a:solidFill>
                <a:srgbClr val="00CC99"/>
              </a:solidFill>
              <a:latin typeface="宋体" pitchFamily="2" charset="-122"/>
              <a:ea typeface="宋体" pitchFamily="2" charset="-122"/>
            </a:endParaRPr>
          </a:p>
          <a:p>
            <a:endParaRPr lang="zh-CN" altLang="en-US" sz="3200" dirty="0">
              <a:latin typeface="宋体" pitchFamily="2" charset="-122"/>
              <a:ea typeface="宋体" pitchFamily="2" charset="-122"/>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u=741169708,846391827&amp;fm=21&amp;gp=0"/>
          <p:cNvPicPr>
            <a:picLocks noChangeAspect="1" noChangeArrowheads="1"/>
          </p:cNvPicPr>
          <p:nvPr/>
        </p:nvPicPr>
        <p:blipFill>
          <a:blip r:embed="rId2"/>
          <a:srcRect/>
          <a:stretch>
            <a:fillRect/>
          </a:stretch>
        </p:blipFill>
        <p:spPr bwMode="auto">
          <a:xfrm>
            <a:off x="7236296" y="4969387"/>
            <a:ext cx="1704975" cy="1254125"/>
          </a:xfrm>
          <a:prstGeom prst="rect">
            <a:avLst/>
          </a:prstGeom>
          <a:noFill/>
          <a:ln w="9525">
            <a:noFill/>
            <a:miter lim="800000"/>
            <a:headEnd/>
            <a:tailEnd/>
          </a:ln>
        </p:spPr>
      </p:pic>
    </p:spTree>
    <p:extLst>
      <p:ext uri="{BB962C8B-B14F-4D97-AF65-F5344CB8AC3E}">
        <p14:creationId xmlns:p14="http://schemas.microsoft.com/office/powerpoint/2010/main" val="1525469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2"/>
          <p:cNvSpPr txBox="1">
            <a:spLocks noChangeArrowheads="1"/>
          </p:cNvSpPr>
          <p:nvPr/>
        </p:nvSpPr>
        <p:spPr bwMode="auto">
          <a:xfrm>
            <a:off x="1835697" y="4509121"/>
            <a:ext cx="5465762" cy="7200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lnSpc>
                <a:spcPct val="90000"/>
              </a:lnSpc>
              <a:buFont typeface="Wingdings" pitchFamily="2" charset="2"/>
              <a:buNone/>
              <a:defRPr/>
            </a:pPr>
            <a:r>
              <a:rPr lang="zh-CN" altLang="en-US" sz="2800" b="1" smtClean="0">
                <a:effectLst>
                  <a:outerShdw blurRad="38100" dist="38100" dir="2700000" algn="tl">
                    <a:srgbClr val="C0C0C0"/>
                  </a:outerShdw>
                </a:effectLst>
                <a:latin typeface="宋体" pitchFamily="2" charset="-122"/>
                <a:ea typeface="宋体" pitchFamily="2" charset="-122"/>
              </a:rPr>
              <a:t>心肌梗死           </a:t>
            </a:r>
            <a:r>
              <a:rPr lang="zh-CN" altLang="en-US" sz="2800" b="1" smtClean="0">
                <a:latin typeface="宋体" pitchFamily="2" charset="-122"/>
                <a:ea typeface="宋体" pitchFamily="2" charset="-122"/>
              </a:rPr>
              <a:t>病理性</a:t>
            </a:r>
            <a:r>
              <a:rPr lang="en-US" sz="2800" b="1" smtClean="0">
                <a:latin typeface="宋体" pitchFamily="2" charset="-122"/>
                <a:ea typeface="宋体" pitchFamily="2" charset="-122"/>
              </a:rPr>
              <a:t>Q</a:t>
            </a:r>
            <a:r>
              <a:rPr lang="zh-CN" altLang="en-US" sz="2800" b="1" smtClean="0">
                <a:latin typeface="宋体" pitchFamily="2" charset="-122"/>
                <a:ea typeface="宋体" pitchFamily="2" charset="-122"/>
              </a:rPr>
              <a:t>波</a:t>
            </a:r>
            <a:endParaRPr lang="zh-CN" altLang="en-US" sz="2800" b="1" dirty="0" smtClean="0">
              <a:latin typeface="宋体" pitchFamily="2" charset="-122"/>
              <a:ea typeface="宋体" pitchFamily="2" charset="-122"/>
            </a:endParaRPr>
          </a:p>
        </p:txBody>
      </p:sp>
      <p:pic>
        <p:nvPicPr>
          <p:cNvPr id="6" name="Picture 3" descr="H80_01a"/>
          <p:cNvPicPr>
            <a:picLocks noChangeAspect="1" noChangeArrowheads="1"/>
          </p:cNvPicPr>
          <p:nvPr/>
        </p:nvPicPr>
        <p:blipFill>
          <a:blip r:embed="rId2"/>
          <a:srcRect/>
          <a:stretch>
            <a:fillRect/>
          </a:stretch>
        </p:blipFill>
        <p:spPr bwMode="auto">
          <a:xfrm>
            <a:off x="1565458" y="1517650"/>
            <a:ext cx="2114550" cy="2768600"/>
          </a:xfrm>
          <a:prstGeom prst="rect">
            <a:avLst/>
          </a:prstGeom>
          <a:noFill/>
          <a:ln w="9525">
            <a:noFill/>
            <a:miter lim="800000"/>
            <a:headEnd/>
            <a:tailEnd/>
          </a:ln>
        </p:spPr>
      </p:pic>
      <p:pic>
        <p:nvPicPr>
          <p:cNvPr id="7" name="Picture 4" descr="H80_02a"/>
          <p:cNvPicPr>
            <a:picLocks noChangeAspect="1" noChangeArrowheads="1"/>
          </p:cNvPicPr>
          <p:nvPr/>
        </p:nvPicPr>
        <p:blipFill>
          <a:blip r:embed="rId3"/>
          <a:srcRect/>
          <a:stretch>
            <a:fillRect/>
          </a:stretch>
        </p:blipFill>
        <p:spPr bwMode="auto">
          <a:xfrm>
            <a:off x="5220072" y="1606550"/>
            <a:ext cx="1978025" cy="2590800"/>
          </a:xfrm>
          <a:prstGeom prst="rect">
            <a:avLst/>
          </a:prstGeom>
          <a:noFill/>
          <a:ln w="9525">
            <a:noFill/>
            <a:miter lim="800000"/>
            <a:headEnd/>
            <a:tailEnd/>
          </a:ln>
        </p:spPr>
      </p:pic>
      <p:sp>
        <p:nvSpPr>
          <p:cNvPr id="8" name="Text Box 5"/>
          <p:cNvSpPr txBox="1">
            <a:spLocks noChangeArrowheads="1"/>
          </p:cNvSpPr>
          <p:nvPr/>
        </p:nvSpPr>
        <p:spPr bwMode="auto">
          <a:xfrm>
            <a:off x="2655914" y="3167530"/>
            <a:ext cx="1619250" cy="456576"/>
          </a:xfrm>
          <a:prstGeom prst="rect">
            <a:avLst/>
          </a:prstGeom>
          <a:noFill/>
          <a:ln w="9525">
            <a:noFill/>
            <a:miter lim="800000"/>
            <a:headEnd/>
            <a:tailEnd/>
          </a:ln>
          <a:effectLst/>
        </p:spPr>
        <p:txBody>
          <a:bodyPr lIns="90000" tIns="43200" rIns="90000" bIns="43200">
            <a:spAutoFit/>
          </a:bodyPr>
          <a:lstStyle/>
          <a:p>
            <a:pPr>
              <a:spcBef>
                <a:spcPct val="50000"/>
              </a:spcBef>
              <a:buFont typeface="Arial" charset="0"/>
              <a:buNone/>
              <a:defRPr/>
            </a:pPr>
            <a:r>
              <a:rPr lang="en-US" altLang="zh-CN" sz="2400" b="1" dirty="0">
                <a:solidFill>
                  <a:srgbClr val="FF0000"/>
                </a:solidFill>
                <a:effectLst>
                  <a:outerShdw blurRad="38100" dist="38100" dir="2700000" algn="tl">
                    <a:srgbClr val="C0C0C0"/>
                  </a:outerShdw>
                </a:effectLst>
                <a:latin typeface="Times New Roman" pitchFamily="18" charset="0"/>
              </a:rPr>
              <a:t>Q≥</a:t>
            </a:r>
            <a:r>
              <a:rPr lang="en-US" altLang="zh-CN" sz="2400" b="1" baseline="30000" dirty="0">
                <a:solidFill>
                  <a:srgbClr val="FF0000"/>
                </a:solidFill>
                <a:effectLst>
                  <a:outerShdw blurRad="38100" dist="38100" dir="2700000" algn="tl">
                    <a:srgbClr val="C0C0C0"/>
                  </a:outerShdw>
                </a:effectLst>
                <a:latin typeface="Times New Roman" pitchFamily="18" charset="0"/>
              </a:rPr>
              <a:t>1</a:t>
            </a:r>
            <a:r>
              <a:rPr lang="en-US" altLang="zh-CN" sz="2400" b="1" dirty="0">
                <a:solidFill>
                  <a:srgbClr val="FF0000"/>
                </a:solidFill>
                <a:effectLst>
                  <a:outerShdw blurRad="38100" dist="38100" dir="2700000" algn="tl">
                    <a:srgbClr val="C0C0C0"/>
                  </a:outerShdw>
                </a:effectLst>
                <a:latin typeface="Times New Roman" pitchFamily="18" charset="0"/>
              </a:rPr>
              <a:t>/</a:t>
            </a:r>
            <a:r>
              <a:rPr lang="en-US" altLang="zh-CN" sz="2400" b="1" baseline="-25000" dirty="0">
                <a:solidFill>
                  <a:srgbClr val="FF0000"/>
                </a:solidFill>
                <a:effectLst>
                  <a:outerShdw blurRad="38100" dist="38100" dir="2700000" algn="tl">
                    <a:srgbClr val="C0C0C0"/>
                  </a:outerShdw>
                </a:effectLst>
                <a:latin typeface="Times New Roman" pitchFamily="18" charset="0"/>
              </a:rPr>
              <a:t>4 </a:t>
            </a:r>
            <a:r>
              <a:rPr lang="en-US" altLang="zh-CN" sz="2400" b="1" dirty="0">
                <a:solidFill>
                  <a:srgbClr val="FF0000"/>
                </a:solidFill>
                <a:effectLst>
                  <a:outerShdw blurRad="38100" dist="38100" dir="2700000" algn="tl">
                    <a:srgbClr val="C0C0C0"/>
                  </a:outerShdw>
                </a:effectLst>
                <a:latin typeface="Times New Roman" pitchFamily="18" charset="0"/>
              </a:rPr>
              <a:t>R</a:t>
            </a:r>
          </a:p>
        </p:txBody>
      </p:sp>
      <p:sp>
        <p:nvSpPr>
          <p:cNvPr id="9" name="AutoShape 6"/>
          <p:cNvSpPr>
            <a:spLocks/>
          </p:cNvSpPr>
          <p:nvPr/>
        </p:nvSpPr>
        <p:spPr bwMode="auto">
          <a:xfrm>
            <a:off x="2511809" y="2959567"/>
            <a:ext cx="180975" cy="866775"/>
          </a:xfrm>
          <a:prstGeom prst="rightBrace">
            <a:avLst>
              <a:gd name="adj1" fmla="val 39912"/>
              <a:gd name="adj2" fmla="val 50000"/>
            </a:avLst>
          </a:prstGeom>
          <a:noFill/>
          <a:ln w="28575">
            <a:solidFill>
              <a:srgbClr val="FE230C"/>
            </a:solidFill>
            <a:round/>
            <a:headEnd/>
            <a:tailEnd/>
          </a:ln>
        </p:spPr>
        <p:txBody>
          <a:bodyPr wrap="none" lIns="90000" tIns="43200" rIns="90000" bIns="43200" anchor="ctr"/>
          <a:lstStyle/>
          <a:p>
            <a:endParaRPr lang="zh-CN" altLang="en-US">
              <a:solidFill>
                <a:srgbClr val="FF0000"/>
              </a:solidFill>
            </a:endParaRPr>
          </a:p>
        </p:txBody>
      </p:sp>
      <p:sp>
        <p:nvSpPr>
          <p:cNvPr id="10" name="Text Box 7"/>
          <p:cNvSpPr txBox="1">
            <a:spLocks noChangeArrowheads="1"/>
          </p:cNvSpPr>
          <p:nvPr/>
        </p:nvSpPr>
        <p:spPr bwMode="auto">
          <a:xfrm>
            <a:off x="5548859" y="3585640"/>
            <a:ext cx="1752600" cy="456576"/>
          </a:xfrm>
          <a:prstGeom prst="rect">
            <a:avLst/>
          </a:prstGeom>
          <a:noFill/>
          <a:ln w="9525">
            <a:noFill/>
            <a:miter lim="800000"/>
            <a:headEnd/>
            <a:tailEnd/>
          </a:ln>
          <a:effectLst/>
        </p:spPr>
        <p:txBody>
          <a:bodyPr lIns="90000" tIns="43200" rIns="90000" bIns="43200">
            <a:spAutoFit/>
          </a:bodyPr>
          <a:lstStyle/>
          <a:p>
            <a:pPr>
              <a:spcBef>
                <a:spcPct val="50000"/>
              </a:spcBef>
              <a:buFont typeface="Arial" charset="0"/>
              <a:buNone/>
              <a:defRPr/>
            </a:pPr>
            <a:r>
              <a:rPr lang="en-US" altLang="zh-CN" sz="2400" b="1" dirty="0">
                <a:solidFill>
                  <a:srgbClr val="FF0000"/>
                </a:solidFill>
                <a:effectLst>
                  <a:outerShdw blurRad="38100" dist="38100" dir="2700000" algn="tl">
                    <a:srgbClr val="C0C0C0"/>
                  </a:outerShdw>
                </a:effectLst>
                <a:latin typeface="Times New Roman" pitchFamily="18" charset="0"/>
              </a:rPr>
              <a:t>Q≥0.04sec</a:t>
            </a:r>
          </a:p>
        </p:txBody>
      </p:sp>
    </p:spTree>
    <p:extLst>
      <p:ext uri="{BB962C8B-B14F-4D97-AF65-F5344CB8AC3E}">
        <p14:creationId xmlns:p14="http://schemas.microsoft.com/office/powerpoint/2010/main" val="2155630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4" name="内容占位符 3"/>
          <p:cNvSpPr>
            <a:spLocks noGrp="1"/>
          </p:cNvSpPr>
          <p:nvPr>
            <p:ph idx="1"/>
          </p:nvPr>
        </p:nvSpPr>
        <p:spPr/>
        <p:txBody>
          <a:bodyPr/>
          <a:lstStyle/>
          <a:p>
            <a:r>
              <a:rPr lang="zh-CN" altLang="en-US" sz="3200" dirty="0">
                <a:latin typeface="宋体" pitchFamily="2" charset="-122"/>
                <a:ea typeface="宋体" pitchFamily="2" charset="-122"/>
              </a:rPr>
              <a:t>心肌梗死的三大病理</a:t>
            </a:r>
            <a:r>
              <a:rPr lang="zh-CN" altLang="en-US" sz="3200" dirty="0" smtClean="0">
                <a:latin typeface="宋体" pitchFamily="2" charset="-122"/>
                <a:ea typeface="宋体" pitchFamily="2" charset="-122"/>
              </a:rPr>
              <a:t>改变</a:t>
            </a:r>
            <a:endParaRPr lang="en-US" altLang="zh-CN" sz="3200" dirty="0" smtClean="0">
              <a:latin typeface="宋体" pitchFamily="2" charset="-122"/>
              <a:ea typeface="宋体" pitchFamily="2" charset="-122"/>
            </a:endParaRPr>
          </a:p>
          <a:p>
            <a:pPr lvl="1" eaLnBrk="1" hangingPunct="1">
              <a:lnSpc>
                <a:spcPct val="145000"/>
              </a:lnSpc>
              <a:buClr>
                <a:srgbClr val="FFC000"/>
              </a:buClr>
            </a:pPr>
            <a:r>
              <a:rPr lang="zh-CN" altLang="en-US" dirty="0"/>
              <a:t>心肌</a:t>
            </a:r>
            <a:r>
              <a:rPr lang="zh-CN" altLang="en-US" dirty="0" smtClean="0"/>
              <a:t>缺血</a:t>
            </a:r>
            <a:endParaRPr lang="zh-CN" altLang="en-US" dirty="0"/>
          </a:p>
          <a:p>
            <a:pPr lvl="1" eaLnBrk="1" hangingPunct="1">
              <a:lnSpc>
                <a:spcPct val="145000"/>
              </a:lnSpc>
              <a:buClr>
                <a:srgbClr val="FFC000"/>
              </a:buClr>
            </a:pPr>
            <a:r>
              <a:rPr lang="zh-CN" altLang="en-US" dirty="0"/>
              <a:t>心肌</a:t>
            </a:r>
            <a:r>
              <a:rPr lang="zh-CN" altLang="en-US" dirty="0" smtClean="0"/>
              <a:t>损伤</a:t>
            </a:r>
            <a:endParaRPr lang="zh-CN" altLang="en-US" dirty="0"/>
          </a:p>
          <a:p>
            <a:pPr lvl="1" eaLnBrk="1" hangingPunct="1">
              <a:lnSpc>
                <a:spcPct val="145000"/>
              </a:lnSpc>
              <a:buClr>
                <a:srgbClr val="FFC000"/>
              </a:buClr>
            </a:pPr>
            <a:r>
              <a:rPr lang="zh-CN" altLang="en-US" dirty="0"/>
              <a:t>心肌</a:t>
            </a:r>
            <a:r>
              <a:rPr lang="zh-CN" altLang="en-US" dirty="0" smtClean="0"/>
              <a:t>坏死</a:t>
            </a:r>
            <a:endParaRPr lang="zh-CN" altLang="en-US" dirty="0"/>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pic>
        <p:nvPicPr>
          <p:cNvPr id="5" name="Picture 4" descr="MI心肌损伤模型"/>
          <p:cNvPicPr>
            <a:picLocks noChangeAspect="1" noChangeArrowheads="1"/>
          </p:cNvPicPr>
          <p:nvPr/>
        </p:nvPicPr>
        <p:blipFill>
          <a:blip r:embed="rId2"/>
          <a:srcRect/>
          <a:stretch>
            <a:fillRect/>
          </a:stretch>
        </p:blipFill>
        <p:spPr>
          <a:xfrm>
            <a:off x="3203848" y="1916832"/>
            <a:ext cx="5870366" cy="3384376"/>
          </a:xfrm>
          <a:prstGeom prst="rect">
            <a:avLst/>
          </a:prstGeom>
          <a:noFill/>
        </p:spPr>
      </p:pic>
    </p:spTree>
    <p:extLst>
      <p:ext uri="{BB962C8B-B14F-4D97-AF65-F5344CB8AC3E}">
        <p14:creationId xmlns:p14="http://schemas.microsoft.com/office/powerpoint/2010/main" val="848098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心肌梗死不同时期的</a:t>
            </a:r>
            <a:r>
              <a:rPr lang="zh-CN" altLang="en-US" sz="3200" dirty="0" smtClean="0">
                <a:latin typeface="宋体" pitchFamily="2" charset="-122"/>
                <a:ea typeface="宋体" pitchFamily="2" charset="-122"/>
              </a:rPr>
              <a:t>演变</a:t>
            </a:r>
            <a:endParaRPr lang="en-US" altLang="zh-CN" sz="3200" dirty="0" smtClean="0">
              <a:latin typeface="宋体" pitchFamily="2" charset="-122"/>
              <a:ea typeface="宋体" pitchFamily="2" charset="-122"/>
            </a:endParaRPr>
          </a:p>
          <a:p>
            <a:pPr lvl="1" eaLnBrk="1" hangingPunct="1">
              <a:lnSpc>
                <a:spcPct val="115000"/>
              </a:lnSpc>
            </a:pPr>
            <a:r>
              <a:rPr lang="zh-CN" altLang="en-US" b="1" dirty="0"/>
              <a:t>早期（超急性期）</a:t>
            </a:r>
            <a:r>
              <a:rPr lang="zh-CN" altLang="en-US" dirty="0"/>
              <a:t>：</a:t>
            </a:r>
            <a:r>
              <a:rPr lang="en-US" altLang="zh-CN" dirty="0"/>
              <a:t>ST</a:t>
            </a:r>
            <a:r>
              <a:rPr lang="zh-CN" altLang="en-US" dirty="0"/>
              <a:t>段上斜型上抬，</a:t>
            </a:r>
            <a:r>
              <a:rPr lang="en-US" altLang="zh-CN" dirty="0"/>
              <a:t>T</a:t>
            </a:r>
            <a:r>
              <a:rPr lang="zh-CN" altLang="en-US" dirty="0"/>
              <a:t>波高耸；发生在数分钟</a:t>
            </a:r>
            <a:r>
              <a:rPr lang="en-US" altLang="zh-CN" dirty="0"/>
              <a:t>~</a:t>
            </a:r>
            <a:r>
              <a:rPr lang="zh-CN" altLang="en-US" dirty="0" smtClean="0"/>
              <a:t>数小时内</a:t>
            </a:r>
            <a:r>
              <a:rPr lang="zh-CN" altLang="en-US" b="1" dirty="0" smtClean="0"/>
              <a:t> </a:t>
            </a:r>
            <a:endParaRPr lang="zh-CN" altLang="en-US" b="1" dirty="0"/>
          </a:p>
          <a:p>
            <a:pPr lvl="1" eaLnBrk="1" hangingPunct="1">
              <a:lnSpc>
                <a:spcPct val="115000"/>
              </a:lnSpc>
            </a:pPr>
            <a:r>
              <a:rPr lang="zh-CN" altLang="en-US" b="1" dirty="0"/>
              <a:t>急性期：</a:t>
            </a:r>
            <a:r>
              <a:rPr lang="zh-CN" altLang="en-US" dirty="0"/>
              <a:t>病理性</a:t>
            </a:r>
            <a:r>
              <a:rPr lang="en-US" altLang="zh-CN" dirty="0"/>
              <a:t>Q</a:t>
            </a:r>
            <a:r>
              <a:rPr lang="zh-CN" altLang="en-US" dirty="0"/>
              <a:t>波，</a:t>
            </a:r>
            <a:r>
              <a:rPr lang="en-US" altLang="zh-CN" dirty="0"/>
              <a:t>ST</a:t>
            </a:r>
            <a:r>
              <a:rPr lang="zh-CN" altLang="en-US" dirty="0"/>
              <a:t>段弓背向上抬高，</a:t>
            </a:r>
            <a:r>
              <a:rPr lang="en-US" altLang="zh-CN" dirty="0"/>
              <a:t>T</a:t>
            </a:r>
            <a:r>
              <a:rPr lang="zh-CN" altLang="en-US" dirty="0"/>
              <a:t>波逐渐降低，可为冠状</a:t>
            </a:r>
            <a:r>
              <a:rPr lang="en-US" altLang="zh-CN" dirty="0"/>
              <a:t>T</a:t>
            </a:r>
            <a:r>
              <a:rPr lang="zh-CN" altLang="en-US" dirty="0"/>
              <a:t>演变；数小时</a:t>
            </a:r>
            <a:r>
              <a:rPr lang="en-US" altLang="zh-CN" dirty="0"/>
              <a:t>~</a:t>
            </a:r>
            <a:r>
              <a:rPr lang="zh-CN" altLang="en-US" dirty="0" smtClean="0"/>
              <a:t>数日 </a:t>
            </a:r>
            <a:endParaRPr lang="zh-CN" altLang="en-US" dirty="0"/>
          </a:p>
          <a:p>
            <a:pPr lvl="1" eaLnBrk="1" hangingPunct="1">
              <a:lnSpc>
                <a:spcPct val="115000"/>
              </a:lnSpc>
            </a:pPr>
            <a:r>
              <a:rPr lang="zh-CN" altLang="en-US" b="1" dirty="0"/>
              <a:t>近期（亚急性期）</a:t>
            </a:r>
            <a:r>
              <a:rPr lang="zh-CN" altLang="en-US" dirty="0"/>
              <a:t>：病理性</a:t>
            </a:r>
            <a:r>
              <a:rPr lang="en-US" altLang="zh-CN" dirty="0"/>
              <a:t>Q</a:t>
            </a:r>
            <a:r>
              <a:rPr lang="zh-CN" altLang="en-US" dirty="0"/>
              <a:t>波，</a:t>
            </a:r>
            <a:r>
              <a:rPr lang="en-US" altLang="zh-CN" dirty="0"/>
              <a:t>ST</a:t>
            </a:r>
            <a:r>
              <a:rPr lang="zh-CN" altLang="en-US" dirty="0"/>
              <a:t>段回到                  基线，</a:t>
            </a:r>
            <a:r>
              <a:rPr lang="en-US" altLang="zh-CN" dirty="0"/>
              <a:t>T</a:t>
            </a:r>
            <a:r>
              <a:rPr lang="zh-CN" altLang="en-US" dirty="0"/>
              <a:t>波逐渐变浅；数周</a:t>
            </a:r>
            <a:r>
              <a:rPr lang="en-US" altLang="zh-CN" dirty="0"/>
              <a:t>~</a:t>
            </a:r>
            <a:r>
              <a:rPr lang="zh-CN" altLang="en-US" dirty="0" smtClean="0"/>
              <a:t>数月</a:t>
            </a:r>
            <a:endParaRPr lang="en-US" altLang="zh-CN" dirty="0" smtClean="0"/>
          </a:p>
          <a:p>
            <a:pPr lvl="1" eaLnBrk="1" hangingPunct="1">
              <a:lnSpc>
                <a:spcPct val="115000"/>
              </a:lnSpc>
            </a:pPr>
            <a:r>
              <a:rPr lang="zh-CN" altLang="en-US" b="1" dirty="0" smtClean="0"/>
              <a:t>陈旧</a:t>
            </a:r>
            <a:r>
              <a:rPr lang="zh-CN" altLang="en-US" b="1" dirty="0"/>
              <a:t>期（愈合期）</a:t>
            </a:r>
            <a:r>
              <a:rPr lang="zh-CN" altLang="en-US" dirty="0"/>
              <a:t>：病理性</a:t>
            </a:r>
            <a:r>
              <a:rPr lang="en-US" altLang="zh-CN" dirty="0"/>
              <a:t>Q</a:t>
            </a:r>
            <a:r>
              <a:rPr lang="zh-CN" altLang="en-US" dirty="0"/>
              <a:t>波，</a:t>
            </a:r>
            <a:r>
              <a:rPr lang="en-US" altLang="zh-CN" dirty="0"/>
              <a:t>ST</a:t>
            </a:r>
            <a:r>
              <a:rPr lang="zh-CN" altLang="en-US" dirty="0"/>
              <a:t>段回到                  基线，</a:t>
            </a:r>
            <a:r>
              <a:rPr lang="en-US" altLang="zh-CN" dirty="0"/>
              <a:t>T</a:t>
            </a:r>
            <a:r>
              <a:rPr lang="zh-CN" altLang="en-US" dirty="0"/>
              <a:t>波不再变化；</a:t>
            </a:r>
            <a:r>
              <a:rPr lang="en-US" altLang="zh-CN" dirty="0"/>
              <a:t>3 ~ 6</a:t>
            </a:r>
            <a:r>
              <a:rPr lang="zh-CN" altLang="en-US" dirty="0"/>
              <a:t>月</a:t>
            </a:r>
            <a:r>
              <a:rPr lang="zh-CN" altLang="en-US" dirty="0" smtClean="0"/>
              <a:t>后</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35678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a:t>
            </a:r>
            <a:r>
              <a:rPr lang="zh-CN" altLang="en-US" dirty="0" smtClean="0"/>
              <a:t>心房肥大</a:t>
            </a:r>
            <a:endParaRPr lang="zh-CN" altLang="en-US" dirty="0"/>
          </a:p>
        </p:txBody>
      </p:sp>
      <p:sp>
        <p:nvSpPr>
          <p:cNvPr id="3" name="内容占位符 2"/>
          <p:cNvSpPr>
            <a:spLocks noGrp="1"/>
          </p:cNvSpPr>
          <p:nvPr>
            <p:ph idx="1"/>
          </p:nvPr>
        </p:nvSpPr>
        <p:spPr/>
        <p:txBody>
          <a:bodyPr/>
          <a:lstStyle/>
          <a:p>
            <a:r>
              <a:rPr lang="zh-CN" altLang="en-US" dirty="0"/>
              <a:t>左心房</a:t>
            </a:r>
            <a:r>
              <a:rPr lang="zh-CN" altLang="en-US" dirty="0" smtClean="0"/>
              <a:t>肥大</a:t>
            </a:r>
            <a:endParaRPr lang="en-US" altLang="zh-CN" dirty="0" smtClean="0"/>
          </a:p>
          <a:p>
            <a:pPr lvl="1"/>
            <a:r>
              <a:rPr lang="zh-CN" altLang="zh-CN" dirty="0"/>
              <a:t>心电图特征</a:t>
            </a:r>
            <a:endParaRPr lang="en-US" altLang="zh-CN" dirty="0"/>
          </a:p>
          <a:p>
            <a:pPr marL="1257300" lvl="2" indent="-457200" algn="just">
              <a:spcAft>
                <a:spcPts val="0"/>
              </a:spcAft>
              <a:buFont typeface="Wingdings" pitchFamily="2" charset="2"/>
              <a:buChar char="Ø"/>
            </a:pPr>
            <a:r>
              <a:rPr lang="en-US" altLang="zh-CN" kern="100" dirty="0">
                <a:latin typeface="Times New Roman"/>
                <a:ea typeface="宋体"/>
              </a:rPr>
              <a:t>P</a:t>
            </a:r>
            <a:r>
              <a:rPr lang="zh-CN" altLang="zh-CN" kern="100" dirty="0">
                <a:latin typeface="Times New Roman"/>
                <a:ea typeface="宋体"/>
              </a:rPr>
              <a:t>波增宽</a:t>
            </a:r>
            <a:r>
              <a:rPr lang="zh-CN" altLang="en-US" kern="100" dirty="0">
                <a:latin typeface="Times New Roman"/>
                <a:ea typeface="宋体"/>
              </a:rPr>
              <a:t>，</a:t>
            </a:r>
            <a:r>
              <a:rPr lang="zh-CN" altLang="zh-CN" kern="100" dirty="0">
                <a:latin typeface="Times New Roman"/>
                <a:ea typeface="宋体"/>
              </a:rPr>
              <a:t>时间</a:t>
            </a:r>
            <a:r>
              <a:rPr lang="en-US" altLang="zh-CN" kern="100" dirty="0">
                <a:latin typeface="Times New Roman"/>
                <a:ea typeface="宋体"/>
              </a:rPr>
              <a:t>≥0.12s</a:t>
            </a:r>
            <a:r>
              <a:rPr lang="zh-CN" altLang="zh-CN" kern="100" dirty="0">
                <a:latin typeface="Times New Roman"/>
                <a:ea typeface="宋体"/>
              </a:rPr>
              <a:t>，常呈双峰型，两峰间距</a:t>
            </a:r>
            <a:r>
              <a:rPr lang="en-US" altLang="zh-CN" kern="100" dirty="0">
                <a:latin typeface="Times New Roman"/>
                <a:ea typeface="宋体"/>
              </a:rPr>
              <a:t>≥0.04s , </a:t>
            </a:r>
            <a:r>
              <a:rPr lang="zh-CN" altLang="zh-CN" kern="100" dirty="0">
                <a:latin typeface="Times New Roman"/>
                <a:ea typeface="宋体"/>
              </a:rPr>
              <a:t>以Ⅰ、Ⅱ、</a:t>
            </a:r>
            <a:r>
              <a:rPr lang="en-US" altLang="zh-CN" kern="100" dirty="0" err="1">
                <a:latin typeface="Times New Roman"/>
                <a:ea typeface="宋体"/>
              </a:rPr>
              <a:t>avL</a:t>
            </a:r>
            <a:r>
              <a:rPr lang="zh-CN" altLang="zh-CN" kern="100" dirty="0">
                <a:latin typeface="Times New Roman"/>
                <a:ea typeface="宋体"/>
              </a:rPr>
              <a:t>导联及心前区导联明显；</a:t>
            </a:r>
            <a:endParaRPr lang="en-US" altLang="zh-CN" kern="100" dirty="0">
              <a:latin typeface="Times New Roman"/>
              <a:ea typeface="宋体"/>
            </a:endParaRPr>
          </a:p>
          <a:p>
            <a:pPr marL="1257300" lvl="2" indent="-457200" algn="just">
              <a:lnSpc>
                <a:spcPct val="150000"/>
              </a:lnSpc>
              <a:spcAft>
                <a:spcPts val="0"/>
              </a:spcAft>
              <a:buFont typeface="Wingdings" pitchFamily="2" charset="2"/>
              <a:buChar char="Ø"/>
            </a:pPr>
            <a:r>
              <a:rPr lang="en-US" altLang="zh-CN" kern="100" dirty="0">
                <a:latin typeface="Times New Roman"/>
                <a:ea typeface="宋体"/>
              </a:rPr>
              <a:t>V</a:t>
            </a:r>
            <a:r>
              <a:rPr lang="en-US" altLang="zh-CN" kern="100" baseline="-25000" dirty="0">
                <a:latin typeface="Times New Roman"/>
                <a:ea typeface="宋体"/>
              </a:rPr>
              <a:t>1</a:t>
            </a:r>
            <a:r>
              <a:rPr lang="zh-CN" altLang="zh-CN" kern="100" dirty="0">
                <a:latin typeface="Times New Roman"/>
                <a:ea typeface="宋体"/>
              </a:rPr>
              <a:t>导联</a:t>
            </a:r>
            <a:r>
              <a:rPr lang="zh-CN" altLang="en-US" kern="100" dirty="0">
                <a:latin typeface="Times New Roman"/>
                <a:ea typeface="宋体"/>
              </a:rPr>
              <a:t>上</a:t>
            </a:r>
            <a:r>
              <a:rPr lang="en-US" altLang="zh-CN" kern="100" dirty="0">
                <a:latin typeface="Times New Roman"/>
                <a:ea typeface="宋体"/>
              </a:rPr>
              <a:t>P</a:t>
            </a:r>
            <a:r>
              <a:rPr lang="zh-CN" altLang="zh-CN" kern="100" dirty="0">
                <a:latin typeface="Times New Roman"/>
                <a:ea typeface="宋体"/>
              </a:rPr>
              <a:t>波呈正负双向，先正向后负向。</a:t>
            </a:r>
            <a:r>
              <a:rPr lang="en-US" altLang="zh-CN" kern="100" dirty="0">
                <a:latin typeface="Times New Roman"/>
                <a:ea typeface="宋体"/>
              </a:rPr>
              <a:t>P</a:t>
            </a:r>
            <a:r>
              <a:rPr lang="zh-CN" altLang="zh-CN" kern="100" dirty="0">
                <a:latin typeface="Times New Roman"/>
                <a:ea typeface="宋体"/>
              </a:rPr>
              <a:t>波终末电势</a:t>
            </a:r>
            <a:r>
              <a:rPr lang="zh-CN" altLang="en-US" sz="2400" kern="100" dirty="0">
                <a:latin typeface="Times New Roman"/>
                <a:ea typeface="宋体"/>
              </a:rPr>
              <a:t>（</a:t>
            </a:r>
            <a:r>
              <a:rPr lang="zh-CN" altLang="zh-CN" sz="2400" kern="100" dirty="0">
                <a:latin typeface="Times New Roman"/>
                <a:ea typeface="宋体"/>
              </a:rPr>
              <a:t>负向</a:t>
            </a:r>
            <a:r>
              <a:rPr lang="en-US" altLang="zh-CN" sz="2400" kern="100" dirty="0">
                <a:latin typeface="Times New Roman"/>
                <a:ea typeface="宋体"/>
              </a:rPr>
              <a:t>P</a:t>
            </a:r>
            <a:r>
              <a:rPr lang="zh-CN" altLang="zh-CN" sz="2400" kern="100" dirty="0">
                <a:latin typeface="Times New Roman"/>
                <a:ea typeface="宋体"/>
              </a:rPr>
              <a:t>波的时间乘以振幅</a:t>
            </a:r>
            <a:r>
              <a:rPr lang="zh-CN" altLang="en-US" sz="2400" kern="100" dirty="0">
                <a:latin typeface="Times New Roman"/>
                <a:ea typeface="宋体"/>
              </a:rPr>
              <a:t>）</a:t>
            </a:r>
            <a:r>
              <a:rPr lang="en-US" altLang="zh-CN" kern="100" dirty="0">
                <a:latin typeface="Times New Roman"/>
                <a:ea typeface="宋体"/>
              </a:rPr>
              <a:t>≥0.04mm.s</a:t>
            </a:r>
            <a:r>
              <a:rPr lang="zh-CN" altLang="en-US" kern="100" dirty="0">
                <a:latin typeface="Times New Roman"/>
                <a:ea typeface="宋体"/>
              </a:rPr>
              <a:t>。</a:t>
            </a:r>
            <a:endParaRPr lang="en-US" altLang="zh-CN" kern="100" dirty="0">
              <a:latin typeface="Times New Roman"/>
              <a:ea typeface="宋体"/>
            </a:endParaRPr>
          </a:p>
          <a:p>
            <a:pPr lvl="1"/>
            <a:r>
              <a:rPr lang="zh-CN" altLang="zh-CN" sz="2600" dirty="0" smtClean="0">
                <a:ea typeface="宋体"/>
                <a:cs typeface="Times New Roman"/>
              </a:rPr>
              <a:t>病因</a:t>
            </a:r>
            <a:endParaRPr lang="en-US" altLang="zh-CN" sz="2600" dirty="0" smtClean="0">
              <a:ea typeface="宋体"/>
              <a:cs typeface="Times New Roman"/>
            </a:endParaRPr>
          </a:p>
          <a:p>
            <a:pPr lvl="2"/>
            <a:r>
              <a:rPr lang="zh-CN" altLang="zh-CN" dirty="0" smtClean="0">
                <a:ea typeface="宋体"/>
                <a:cs typeface="Times New Roman"/>
              </a:rPr>
              <a:t>多</a:t>
            </a:r>
            <a:r>
              <a:rPr lang="zh-CN" altLang="zh-CN" dirty="0">
                <a:ea typeface="宋体"/>
                <a:cs typeface="Times New Roman"/>
              </a:rPr>
              <a:t>见于风湿性心脏病，尤其是二尖瓣狭窄，故而又称为</a:t>
            </a:r>
            <a:r>
              <a:rPr lang="en-US" altLang="zh-CN" dirty="0">
                <a:ea typeface="宋体"/>
                <a:cs typeface="Times New Roman"/>
              </a:rPr>
              <a:t>“</a:t>
            </a:r>
            <a:r>
              <a:rPr lang="zh-CN" altLang="zh-CN" dirty="0">
                <a:ea typeface="宋体"/>
                <a:cs typeface="Times New Roman"/>
              </a:rPr>
              <a:t>二尖瓣型</a:t>
            </a:r>
            <a:r>
              <a:rPr lang="en-US" altLang="zh-CN" dirty="0">
                <a:ea typeface="宋体"/>
                <a:cs typeface="Times New Roman"/>
              </a:rPr>
              <a:t>P</a:t>
            </a:r>
            <a:r>
              <a:rPr lang="zh-CN" altLang="zh-CN" dirty="0">
                <a:ea typeface="宋体"/>
                <a:cs typeface="Times New Roman"/>
              </a:rPr>
              <a:t>波</a:t>
            </a:r>
            <a:r>
              <a:rPr lang="en-US" altLang="zh-CN" dirty="0" smtClean="0">
                <a:ea typeface="宋体"/>
                <a:cs typeface="Times New Roman"/>
              </a:rPr>
              <a:t>”</a:t>
            </a:r>
            <a:endParaRPr lang="zh-CN" altLang="zh-CN" kern="100" dirty="0">
              <a:latin typeface="Times New Roman"/>
              <a:ea typeface="宋体"/>
            </a:endParaRPr>
          </a:p>
          <a:p>
            <a:endParaRPr lang="zh-CN" altLang="en-US"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04892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2"/>
          <p:cNvSpPr txBox="1">
            <a:spLocks noRot="1" noChangeArrowheads="1"/>
          </p:cNvSpPr>
          <p:nvPr/>
        </p:nvSpPr>
        <p:spPr bwMode="auto">
          <a:xfrm>
            <a:off x="1619672" y="1484784"/>
            <a:ext cx="5832648"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a:lstStyle>
          <a:p>
            <a:pPr algn="ctr" eaLnBrk="1" hangingPunct="1"/>
            <a:r>
              <a:rPr lang="zh-CN" altLang="en-US" sz="3600" smtClean="0">
                <a:solidFill>
                  <a:srgbClr val="0000FF"/>
                </a:solidFill>
                <a:latin typeface="隶书" pitchFamily="49" charset="-122"/>
                <a:ea typeface="隶书" pitchFamily="49" charset="-122"/>
              </a:rPr>
              <a:t>心肌梗死不同时期的演变</a:t>
            </a:r>
            <a:endParaRPr lang="zh-CN" altLang="en-US" sz="3600" dirty="0" smtClean="0">
              <a:solidFill>
                <a:srgbClr val="0000FF"/>
              </a:solidFill>
              <a:latin typeface="隶书" pitchFamily="49" charset="-122"/>
              <a:ea typeface="隶书" pitchFamily="49" charset="-122"/>
            </a:endParaRPr>
          </a:p>
        </p:txBody>
      </p:sp>
      <p:graphicFrame>
        <p:nvGraphicFramePr>
          <p:cNvPr id="6" name="Group 3"/>
          <p:cNvGraphicFramePr>
            <a:graphicFrameLocks noGrp="1"/>
          </p:cNvGraphicFramePr>
          <p:nvPr>
            <p:extLst>
              <p:ext uri="{D42A27DB-BD31-4B8C-83A1-F6EECF244321}">
                <p14:modId xmlns:p14="http://schemas.microsoft.com/office/powerpoint/2010/main" val="1172343064"/>
              </p:ext>
            </p:extLst>
          </p:nvPr>
        </p:nvGraphicFramePr>
        <p:xfrm>
          <a:off x="200473" y="2348880"/>
          <a:ext cx="8943527" cy="3192760"/>
        </p:xfrm>
        <a:graphic>
          <a:graphicData uri="http://schemas.openxmlformats.org/drawingml/2006/table">
            <a:tbl>
              <a:tblPr firstRow="1" firstCol="1">
                <a:tableStyleId>{3B4B98B0-60AC-42C2-AFA5-B58CD77FA1E5}</a:tableStyleId>
              </a:tblPr>
              <a:tblGrid>
                <a:gridCol w="1789051"/>
                <a:gridCol w="1789050"/>
                <a:gridCol w="1787325"/>
                <a:gridCol w="1789051"/>
                <a:gridCol w="1789050"/>
              </a:tblGrid>
              <a:tr h="816496">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zh-CN" altLang="zh-CN" sz="2600" b="0" i="0" u="none" strike="noStrike" cap="none" normalizeH="0" baseline="0" dirty="0" smtClean="0">
                        <a:ln>
                          <a:noFill/>
                        </a:ln>
                        <a:solidFill>
                          <a:schemeClr val="hlink"/>
                        </a:solidFill>
                        <a:effectLst/>
                        <a:latin typeface="Arial" charset="0"/>
                        <a:ea typeface="宋体" pitchFamily="2"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早期</a:t>
                      </a:r>
                      <a:endParaRPr kumimoji="0" lang="zh-CN" altLang="en-US" sz="2600" b="0" i="0" u="none" strike="noStrike" cap="none" normalizeH="0" baseline="0" dirty="0" smtClean="0">
                        <a:ln>
                          <a:noFill/>
                        </a:ln>
                        <a:solidFill>
                          <a:schemeClr val="hlink"/>
                        </a:solidFill>
                        <a:effectLst/>
                        <a:latin typeface="Arial" charset="0"/>
                        <a:ea typeface="宋体" pitchFamily="2"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急性期</a:t>
                      </a:r>
                      <a:endParaRPr kumimoji="0" lang="zh-CN" altLang="en-US" sz="2600" b="0" i="0" u="none" strike="noStrike" cap="none" normalizeH="0" baseline="0" dirty="0" smtClean="0">
                        <a:ln>
                          <a:noFill/>
                        </a:ln>
                        <a:solidFill>
                          <a:schemeClr val="hlink"/>
                        </a:solidFill>
                        <a:effectLst/>
                        <a:latin typeface="Arial" charset="0"/>
                        <a:ea typeface="宋体" pitchFamily="2"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近期</a:t>
                      </a:r>
                      <a:endParaRPr kumimoji="0" lang="zh-CN" altLang="en-US" sz="2600" b="0" i="0" u="none" strike="noStrike" cap="none" normalizeH="0" baseline="0" smtClean="0">
                        <a:ln>
                          <a:noFill/>
                        </a:ln>
                        <a:solidFill>
                          <a:schemeClr val="hlink"/>
                        </a:solidFill>
                        <a:effectLst/>
                        <a:latin typeface="Arial" charset="0"/>
                        <a:ea typeface="宋体" pitchFamily="2"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陈旧期</a:t>
                      </a:r>
                      <a:endParaRPr kumimoji="0" lang="zh-CN" altLang="en-US" sz="2600" b="0" i="0" u="none" strike="noStrike" cap="none" normalizeH="0" baseline="0" smtClean="0">
                        <a:ln>
                          <a:noFill/>
                        </a:ln>
                        <a:solidFill>
                          <a:schemeClr val="hlink"/>
                        </a:solidFill>
                        <a:effectLst/>
                        <a:latin typeface="Arial" charset="0"/>
                        <a:ea typeface="宋体" pitchFamily="2" charset="-122"/>
                      </a:endParaRPr>
                    </a:p>
                  </a:txBody>
                  <a:tcPr anchor="ctr" anchorCtr="1" horzOverflow="overflow"/>
                </a:tc>
              </a:tr>
              <a:tr h="926116">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600" u="none" strike="noStrike" cap="none" normalizeH="0" baseline="0" smtClean="0">
                          <a:ln>
                            <a:noFill/>
                          </a:ln>
                          <a:effectLst/>
                        </a:rPr>
                        <a:t>T</a:t>
                      </a:r>
                      <a:r>
                        <a:rPr kumimoji="0" lang="zh-CN" altLang="en-US" sz="2600" u="none" strike="noStrike" cap="none" normalizeH="0" baseline="0" smtClean="0">
                          <a:ln>
                            <a:noFill/>
                          </a:ln>
                          <a:effectLst/>
                        </a:rPr>
                        <a:t>波改变</a:t>
                      </a:r>
                      <a:endParaRPr kumimoji="0" lang="zh-CN" altLang="en-US" sz="2600" b="0" i="0" u="none" strike="noStrike" cap="none" normalizeH="0" baseline="0" smtClean="0">
                        <a:ln>
                          <a:noFill/>
                        </a:ln>
                        <a:solidFill>
                          <a:srgbClr val="00CC99"/>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对称高尖</a:t>
                      </a:r>
                      <a:endParaRPr kumimoji="0" lang="zh-CN" altLang="en-US" sz="26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倒置</a:t>
                      </a:r>
                      <a:endParaRPr kumimoji="0" lang="zh-CN" altLang="en-US"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倒置，变浅</a:t>
                      </a:r>
                      <a:endParaRPr kumimoji="0" lang="zh-CN" altLang="en-US"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恢复，多直立</a:t>
                      </a:r>
                      <a:endParaRPr kumimoji="0" lang="zh-CN" altLang="en-US" sz="26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r>
              <a:tr h="73006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2600" u="none" strike="noStrike" cap="none" normalizeH="0" baseline="0" smtClean="0">
                          <a:ln>
                            <a:noFill/>
                          </a:ln>
                          <a:effectLst/>
                        </a:rPr>
                        <a:t>ST</a:t>
                      </a:r>
                      <a:r>
                        <a:rPr kumimoji="0" lang="zh-CN" altLang="en-US" sz="2600" u="none" strike="noStrike" cap="none" normalizeH="0" baseline="0" smtClean="0">
                          <a:ln>
                            <a:noFill/>
                          </a:ln>
                          <a:effectLst/>
                        </a:rPr>
                        <a:t>段</a:t>
                      </a:r>
                      <a:endParaRPr kumimoji="0" lang="zh-CN" altLang="en-US" sz="2600" b="0" i="0" u="none" strike="noStrike" cap="none" normalizeH="0" baseline="0" smtClean="0">
                        <a:ln>
                          <a:noFill/>
                        </a:ln>
                        <a:solidFill>
                          <a:srgbClr val="00CC99"/>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斜型抬高</a:t>
                      </a:r>
                      <a:endParaRPr kumimoji="0" lang="zh-CN" altLang="en-US" sz="26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斜型抬高</a:t>
                      </a:r>
                      <a:endParaRPr kumimoji="0" lang="zh-CN" altLang="en-US"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恢复基线</a:t>
                      </a:r>
                      <a:endParaRPr kumimoji="0" lang="zh-CN" altLang="en-US"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dirty="0" smtClean="0">
                          <a:ln>
                            <a:noFill/>
                          </a:ln>
                          <a:effectLst/>
                        </a:rPr>
                        <a:t>恢复基线</a:t>
                      </a:r>
                      <a:endParaRPr kumimoji="0" lang="zh-CN" altLang="en-US"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r>
              <a:tr h="720080">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600" u="none" strike="noStrike" cap="none" normalizeH="0" baseline="0" smtClean="0">
                          <a:ln>
                            <a:noFill/>
                          </a:ln>
                          <a:effectLst/>
                        </a:rPr>
                        <a:t>病理</a:t>
                      </a:r>
                      <a:r>
                        <a:rPr kumimoji="0" lang="en-US" sz="2600" u="none" strike="noStrike" cap="none" normalizeH="0" baseline="0" smtClean="0">
                          <a:ln>
                            <a:noFill/>
                          </a:ln>
                          <a:effectLst/>
                        </a:rPr>
                        <a:t>Q</a:t>
                      </a:r>
                      <a:r>
                        <a:rPr kumimoji="0" lang="zh-CN" altLang="en-US" sz="2600" u="none" strike="noStrike" cap="none" normalizeH="0" baseline="0" smtClean="0">
                          <a:ln>
                            <a:noFill/>
                          </a:ln>
                          <a:effectLst/>
                        </a:rPr>
                        <a:t>波</a:t>
                      </a:r>
                      <a:endParaRPr kumimoji="0" lang="zh-CN" altLang="en-US" sz="2600" b="0" i="0" u="none" strike="noStrike" cap="none" normalizeH="0" baseline="0" smtClean="0">
                        <a:ln>
                          <a:noFill/>
                        </a:ln>
                        <a:solidFill>
                          <a:srgbClr val="00CC99"/>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600" u="none" strike="noStrike" cap="none" normalizeH="0" baseline="0" smtClean="0">
                          <a:ln>
                            <a:noFill/>
                          </a:ln>
                          <a:effectLst/>
                        </a:rPr>
                        <a:t>—</a:t>
                      </a:r>
                      <a:endParaRPr kumimoji="0" lang="en-US" altLang="zh-CN" sz="26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600" u="none" strike="noStrike" cap="none" normalizeH="0" baseline="0" dirty="0" smtClean="0">
                          <a:ln>
                            <a:noFill/>
                          </a:ln>
                          <a:effectLst/>
                        </a:rPr>
                        <a:t>+</a:t>
                      </a:r>
                      <a:endParaRPr kumimoji="0" lang="en-US" altLang="zh-CN"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600" u="none" strike="noStrike" cap="none" normalizeH="0" baseline="0" smtClean="0">
                          <a:ln>
                            <a:noFill/>
                          </a:ln>
                          <a:effectLst/>
                        </a:rPr>
                        <a:t>+</a:t>
                      </a:r>
                      <a:endParaRPr kumimoji="0" lang="en-US" altLang="zh-CN" sz="26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600" u="none" strike="noStrike" cap="none" normalizeH="0" baseline="0" dirty="0" smtClean="0">
                          <a:ln>
                            <a:noFill/>
                          </a:ln>
                          <a:effectLst/>
                        </a:rPr>
                        <a:t>+</a:t>
                      </a:r>
                      <a:endParaRPr kumimoji="0" lang="en-US" altLang="zh-CN" sz="26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r>
            </a:tbl>
          </a:graphicData>
        </a:graphic>
      </p:graphicFrame>
    </p:spTree>
    <p:extLst>
      <p:ext uri="{BB962C8B-B14F-4D97-AF65-F5344CB8AC3E}">
        <p14:creationId xmlns:p14="http://schemas.microsoft.com/office/powerpoint/2010/main" val="24302526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a:xfrm>
            <a:off x="304800" y="1124744"/>
            <a:ext cx="8610600" cy="722328"/>
          </a:xfrm>
        </p:spPr>
        <p:txBody>
          <a:bodyPr/>
          <a:lstStyle/>
          <a:p>
            <a:pPr marL="0" indent="0" algn="ctr">
              <a:buNone/>
            </a:pPr>
            <a:r>
              <a:rPr lang="zh-CN" altLang="en-US" sz="3200" dirty="0" smtClean="0">
                <a:solidFill>
                  <a:srgbClr val="0000FF"/>
                </a:solidFill>
                <a:effectLst>
                  <a:outerShdw blurRad="38100" dist="38100" dir="2700000" algn="tl">
                    <a:srgbClr val="C0C0C0"/>
                  </a:outerShdw>
                </a:effectLst>
                <a:latin typeface="隶书" pitchFamily="49" charset="-122"/>
                <a:ea typeface="隶书" pitchFamily="49" charset="-122"/>
              </a:rPr>
              <a:t>心肌梗死的演变过程</a:t>
            </a:r>
            <a:endParaRPr lang="zh-CN" altLang="en-US" dirty="0">
              <a:solidFill>
                <a:srgbClr val="0000FF"/>
              </a:solidFill>
              <a:latin typeface="隶书" pitchFamily="49" charset="-122"/>
              <a:ea typeface="隶书" pitchFamily="49"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pSp>
        <p:nvGrpSpPr>
          <p:cNvPr id="5" name="组合 4"/>
          <p:cNvGrpSpPr/>
          <p:nvPr/>
        </p:nvGrpSpPr>
        <p:grpSpPr>
          <a:xfrm>
            <a:off x="685704" y="1936750"/>
            <a:ext cx="8077295" cy="4654549"/>
            <a:chOff x="252604" y="1127810"/>
            <a:chExt cx="8510396" cy="5463490"/>
          </a:xfrm>
        </p:grpSpPr>
        <p:sp>
          <p:nvSpPr>
            <p:cNvPr id="6" name="Line 4"/>
            <p:cNvSpPr>
              <a:spLocks noChangeShapeType="1"/>
            </p:cNvSpPr>
            <p:nvPr/>
          </p:nvSpPr>
          <p:spPr bwMode="auto">
            <a:xfrm>
              <a:off x="762000" y="3276600"/>
              <a:ext cx="8001000" cy="0"/>
            </a:xfrm>
            <a:prstGeom prst="line">
              <a:avLst/>
            </a:prstGeom>
            <a:noFill/>
            <a:ln w="38100" cap="sq">
              <a:solidFill>
                <a:schemeClr val="tx1"/>
              </a:solidFill>
              <a:round/>
              <a:headEnd/>
              <a:tailEnd/>
            </a:ln>
          </p:spPr>
          <p:txBody>
            <a:bodyPr wrap="none" anchor="ctr"/>
            <a:lstStyle/>
            <a:p>
              <a:endParaRPr lang="zh-CN" altLang="en-US" sz="1600"/>
            </a:p>
          </p:txBody>
        </p:sp>
        <p:sp>
          <p:nvSpPr>
            <p:cNvPr id="7" name="Text Box 5"/>
            <p:cNvSpPr txBox="1">
              <a:spLocks noChangeArrowheads="1"/>
            </p:cNvSpPr>
            <p:nvPr/>
          </p:nvSpPr>
          <p:spPr bwMode="auto">
            <a:xfrm>
              <a:off x="271471" y="2741096"/>
              <a:ext cx="1114408" cy="369332"/>
            </a:xfrm>
            <a:prstGeom prst="rect">
              <a:avLst/>
            </a:prstGeom>
            <a:noFill/>
            <a:ln w="9525">
              <a:noFill/>
              <a:miter lim="800000"/>
              <a:headEnd/>
              <a:tailEnd/>
            </a:ln>
            <a:effectLst/>
          </p:spPr>
          <p:txBody>
            <a:bodyPr wrap="none" anchor="ctr">
              <a:spAutoFit/>
            </a:bodyPr>
            <a:lstStyle/>
            <a:p>
              <a:pPr algn="ctr">
                <a:buFont typeface="Arial" charset="0"/>
                <a:buNone/>
                <a:defRPr/>
              </a:pPr>
              <a:r>
                <a:rPr lang="zh-CN" altLang="en-US" b="1">
                  <a:effectLst>
                    <a:outerShdw blurRad="38100" dist="38100" dir="2700000" algn="tl">
                      <a:srgbClr val="C0C0C0"/>
                    </a:outerShdw>
                  </a:effectLst>
                  <a:latin typeface="Times New Roman" pitchFamily="18" charset="0"/>
                  <a:ea typeface="楷体_GB2312" pitchFamily="49" charset="-122"/>
                </a:rPr>
                <a:t>变化曲线</a:t>
              </a:r>
              <a:endParaRPr lang="zh-CN" altLang="en-US">
                <a:latin typeface="黑体" pitchFamily="2" charset="-122"/>
                <a:ea typeface="黑体" pitchFamily="2" charset="-122"/>
              </a:endParaRPr>
            </a:p>
          </p:txBody>
        </p:sp>
        <p:grpSp>
          <p:nvGrpSpPr>
            <p:cNvPr id="8" name="Group 6"/>
            <p:cNvGrpSpPr>
              <a:grpSpLocks/>
            </p:cNvGrpSpPr>
            <p:nvPr/>
          </p:nvGrpSpPr>
          <p:grpSpPr bwMode="auto">
            <a:xfrm>
              <a:off x="1422400" y="1295400"/>
              <a:ext cx="7088188" cy="4495800"/>
              <a:chOff x="0" y="0"/>
              <a:chExt cx="4465" cy="2832"/>
            </a:xfrm>
          </p:grpSpPr>
          <p:sp>
            <p:nvSpPr>
              <p:cNvPr id="23" name="未知"/>
              <p:cNvSpPr>
                <a:spLocks/>
              </p:cNvSpPr>
              <p:nvPr/>
            </p:nvSpPr>
            <p:spPr bwMode="auto">
              <a:xfrm>
                <a:off x="0" y="612"/>
                <a:ext cx="1908" cy="613"/>
              </a:xfrm>
              <a:custGeom>
                <a:avLst/>
                <a:gdLst>
                  <a:gd name="T0" fmla="*/ 0 w 1981"/>
                  <a:gd name="T1" fmla="*/ 624 h 624"/>
                  <a:gd name="T2" fmla="*/ 461 w 1981"/>
                  <a:gd name="T3" fmla="*/ 267 h 624"/>
                  <a:gd name="T4" fmla="*/ 1030 w 1981"/>
                  <a:gd name="T5" fmla="*/ 19 h 624"/>
                  <a:gd name="T6" fmla="*/ 1587 w 1981"/>
                  <a:gd name="T7" fmla="*/ 384 h 624"/>
                  <a:gd name="T8" fmla="*/ 1981 w 1981"/>
                  <a:gd name="T9" fmla="*/ 381 h 624"/>
                  <a:gd name="T10" fmla="*/ 0 60000 65536"/>
                  <a:gd name="T11" fmla="*/ 0 60000 65536"/>
                  <a:gd name="T12" fmla="*/ 0 60000 65536"/>
                  <a:gd name="T13" fmla="*/ 0 60000 65536"/>
                  <a:gd name="T14" fmla="*/ 0 60000 65536"/>
                  <a:gd name="T15" fmla="*/ 0 w 1981"/>
                  <a:gd name="T16" fmla="*/ 0 h 624"/>
                  <a:gd name="T17" fmla="*/ 1981 w 1981"/>
                  <a:gd name="T18" fmla="*/ 624 h 624"/>
                </a:gdLst>
                <a:ahLst/>
                <a:cxnLst>
                  <a:cxn ang="T10">
                    <a:pos x="T0" y="T1"/>
                  </a:cxn>
                  <a:cxn ang="T11">
                    <a:pos x="T2" y="T3"/>
                  </a:cxn>
                  <a:cxn ang="T12">
                    <a:pos x="T4" y="T5"/>
                  </a:cxn>
                  <a:cxn ang="T13">
                    <a:pos x="T6" y="T7"/>
                  </a:cxn>
                  <a:cxn ang="T14">
                    <a:pos x="T8" y="T9"/>
                  </a:cxn>
                </a:cxnLst>
                <a:rect l="T15" t="T16" r="T17" b="T18"/>
                <a:pathLst>
                  <a:path w="1981" h="624">
                    <a:moveTo>
                      <a:pt x="0" y="624"/>
                    </a:moveTo>
                    <a:cubicBezTo>
                      <a:pt x="77" y="565"/>
                      <a:pt x="289" y="368"/>
                      <a:pt x="461" y="267"/>
                    </a:cubicBezTo>
                    <a:cubicBezTo>
                      <a:pt x="633" y="166"/>
                      <a:pt x="842" y="0"/>
                      <a:pt x="1030" y="19"/>
                    </a:cubicBezTo>
                    <a:cubicBezTo>
                      <a:pt x="1218" y="38"/>
                      <a:pt x="1428" y="324"/>
                      <a:pt x="1587" y="384"/>
                    </a:cubicBezTo>
                    <a:cubicBezTo>
                      <a:pt x="1746" y="444"/>
                      <a:pt x="1915" y="382"/>
                      <a:pt x="1981" y="381"/>
                    </a:cubicBezTo>
                  </a:path>
                </a:pathLst>
              </a:custGeom>
              <a:noFill/>
              <a:ln w="38100" cap="flat" cmpd="sng">
                <a:solidFill>
                  <a:srgbClr val="FFFF00"/>
                </a:solidFill>
                <a:prstDash val="sysDot"/>
                <a:round/>
                <a:headEnd/>
                <a:tailEnd/>
              </a:ln>
            </p:spPr>
            <p:txBody>
              <a:bodyPr wrap="none" anchor="ctr"/>
              <a:lstStyle/>
              <a:p>
                <a:endParaRPr lang="zh-CN" altLang="en-US" sz="1600"/>
              </a:p>
            </p:txBody>
          </p:sp>
          <p:sp>
            <p:nvSpPr>
              <p:cNvPr id="24" name="未知"/>
              <p:cNvSpPr>
                <a:spLocks/>
              </p:cNvSpPr>
              <p:nvPr/>
            </p:nvSpPr>
            <p:spPr bwMode="auto">
              <a:xfrm>
                <a:off x="11" y="1019"/>
                <a:ext cx="4454" cy="1376"/>
              </a:xfrm>
              <a:custGeom>
                <a:avLst/>
                <a:gdLst>
                  <a:gd name="T0" fmla="*/ 0 w 4624"/>
                  <a:gd name="T1" fmla="*/ 208 h 1400"/>
                  <a:gd name="T2" fmla="*/ 288 w 4624"/>
                  <a:gd name="T3" fmla="*/ 16 h 1400"/>
                  <a:gd name="T4" fmla="*/ 720 w 4624"/>
                  <a:gd name="T5" fmla="*/ 208 h 1400"/>
                  <a:gd name="T6" fmla="*/ 1536 w 4624"/>
                  <a:gd name="T7" fmla="*/ 1264 h 1400"/>
                  <a:gd name="T8" fmla="*/ 2688 w 4624"/>
                  <a:gd name="T9" fmla="*/ 1024 h 1400"/>
                  <a:gd name="T10" fmla="*/ 4320 w 4624"/>
                  <a:gd name="T11" fmla="*/ 1024 h 1400"/>
                  <a:gd name="T12" fmla="*/ 4512 w 4624"/>
                  <a:gd name="T13" fmla="*/ 1024 h 1400"/>
                  <a:gd name="T14" fmla="*/ 0 60000 65536"/>
                  <a:gd name="T15" fmla="*/ 0 60000 65536"/>
                  <a:gd name="T16" fmla="*/ 0 60000 65536"/>
                  <a:gd name="T17" fmla="*/ 0 60000 65536"/>
                  <a:gd name="T18" fmla="*/ 0 60000 65536"/>
                  <a:gd name="T19" fmla="*/ 0 60000 65536"/>
                  <a:gd name="T20" fmla="*/ 0 60000 65536"/>
                  <a:gd name="T21" fmla="*/ 0 w 4624"/>
                  <a:gd name="T22" fmla="*/ 0 h 1400"/>
                  <a:gd name="T23" fmla="*/ 4624 w 4624"/>
                  <a:gd name="T24" fmla="*/ 1400 h 14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24" h="1400">
                    <a:moveTo>
                      <a:pt x="0" y="208"/>
                    </a:moveTo>
                    <a:cubicBezTo>
                      <a:pt x="84" y="112"/>
                      <a:pt x="168" y="16"/>
                      <a:pt x="288" y="16"/>
                    </a:cubicBezTo>
                    <a:cubicBezTo>
                      <a:pt x="408" y="16"/>
                      <a:pt x="512" y="0"/>
                      <a:pt x="720" y="208"/>
                    </a:cubicBezTo>
                    <a:cubicBezTo>
                      <a:pt x="928" y="416"/>
                      <a:pt x="1208" y="1128"/>
                      <a:pt x="1536" y="1264"/>
                    </a:cubicBezTo>
                    <a:cubicBezTo>
                      <a:pt x="1864" y="1400"/>
                      <a:pt x="2224" y="1064"/>
                      <a:pt x="2688" y="1024"/>
                    </a:cubicBezTo>
                    <a:cubicBezTo>
                      <a:pt x="3152" y="984"/>
                      <a:pt x="4016" y="1024"/>
                      <a:pt x="4320" y="1024"/>
                    </a:cubicBezTo>
                    <a:cubicBezTo>
                      <a:pt x="4624" y="1024"/>
                      <a:pt x="4480" y="1024"/>
                      <a:pt x="4512" y="1024"/>
                    </a:cubicBezTo>
                  </a:path>
                </a:pathLst>
              </a:custGeom>
              <a:noFill/>
              <a:ln w="38100" cap="sq" cmpd="sng">
                <a:solidFill>
                  <a:schemeClr val="bg2"/>
                </a:solidFill>
                <a:round/>
                <a:headEnd/>
                <a:tailEnd/>
              </a:ln>
            </p:spPr>
            <p:txBody>
              <a:bodyPr wrap="none" anchor="ctr"/>
              <a:lstStyle/>
              <a:p>
                <a:endParaRPr lang="zh-CN" altLang="en-US" sz="1600"/>
              </a:p>
            </p:txBody>
          </p:sp>
          <p:sp>
            <p:nvSpPr>
              <p:cNvPr id="25" name="未知"/>
              <p:cNvSpPr>
                <a:spLocks/>
              </p:cNvSpPr>
              <p:nvPr/>
            </p:nvSpPr>
            <p:spPr bwMode="auto">
              <a:xfrm>
                <a:off x="0" y="519"/>
                <a:ext cx="4347" cy="1338"/>
              </a:xfrm>
              <a:custGeom>
                <a:avLst/>
                <a:gdLst>
                  <a:gd name="T0" fmla="*/ 0 w 4512"/>
                  <a:gd name="T1" fmla="*/ 720 h 1360"/>
                  <a:gd name="T2" fmla="*/ 459 w 4512"/>
                  <a:gd name="T3" fmla="*/ 95 h 1360"/>
                  <a:gd name="T4" fmla="*/ 1104 w 4512"/>
                  <a:gd name="T5" fmla="*/ 720 h 1360"/>
                  <a:gd name="T6" fmla="*/ 1632 w 4512"/>
                  <a:gd name="T7" fmla="*/ 912 h 1360"/>
                  <a:gd name="T8" fmla="*/ 2064 w 4512"/>
                  <a:gd name="T9" fmla="*/ 1152 h 1360"/>
                  <a:gd name="T10" fmla="*/ 2640 w 4512"/>
                  <a:gd name="T11" fmla="*/ 1344 h 1360"/>
                  <a:gd name="T12" fmla="*/ 3216 w 4512"/>
                  <a:gd name="T13" fmla="*/ 1056 h 1360"/>
                  <a:gd name="T14" fmla="*/ 3504 w 4512"/>
                  <a:gd name="T15" fmla="*/ 720 h 1360"/>
                  <a:gd name="T16" fmla="*/ 3696 w 4512"/>
                  <a:gd name="T17" fmla="*/ 432 h 1360"/>
                  <a:gd name="T18" fmla="*/ 4032 w 4512"/>
                  <a:gd name="T19" fmla="*/ 144 h 1360"/>
                  <a:gd name="T20" fmla="*/ 4512 w 4512"/>
                  <a:gd name="T21" fmla="*/ 0 h 13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12"/>
                  <a:gd name="T34" fmla="*/ 0 h 1360"/>
                  <a:gd name="T35" fmla="*/ 4512 w 4512"/>
                  <a:gd name="T36" fmla="*/ 1360 h 13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12" h="1360">
                    <a:moveTo>
                      <a:pt x="0" y="720"/>
                    </a:moveTo>
                    <a:cubicBezTo>
                      <a:pt x="76" y="616"/>
                      <a:pt x="275" y="95"/>
                      <a:pt x="459" y="95"/>
                    </a:cubicBezTo>
                    <a:cubicBezTo>
                      <a:pt x="643" y="95"/>
                      <a:pt x="909" y="584"/>
                      <a:pt x="1104" y="720"/>
                    </a:cubicBezTo>
                    <a:cubicBezTo>
                      <a:pt x="1299" y="856"/>
                      <a:pt x="1472" y="840"/>
                      <a:pt x="1632" y="912"/>
                    </a:cubicBezTo>
                    <a:cubicBezTo>
                      <a:pt x="1792" y="984"/>
                      <a:pt x="1896" y="1080"/>
                      <a:pt x="2064" y="1152"/>
                    </a:cubicBezTo>
                    <a:cubicBezTo>
                      <a:pt x="2232" y="1224"/>
                      <a:pt x="2448" y="1360"/>
                      <a:pt x="2640" y="1344"/>
                    </a:cubicBezTo>
                    <a:cubicBezTo>
                      <a:pt x="2832" y="1328"/>
                      <a:pt x="3072" y="1160"/>
                      <a:pt x="3216" y="1056"/>
                    </a:cubicBezTo>
                    <a:cubicBezTo>
                      <a:pt x="3360" y="952"/>
                      <a:pt x="3424" y="824"/>
                      <a:pt x="3504" y="720"/>
                    </a:cubicBezTo>
                    <a:cubicBezTo>
                      <a:pt x="3584" y="616"/>
                      <a:pt x="3608" y="528"/>
                      <a:pt x="3696" y="432"/>
                    </a:cubicBezTo>
                    <a:cubicBezTo>
                      <a:pt x="3784" y="336"/>
                      <a:pt x="3896" y="216"/>
                      <a:pt x="4032" y="144"/>
                    </a:cubicBezTo>
                    <a:cubicBezTo>
                      <a:pt x="4168" y="72"/>
                      <a:pt x="4432" y="24"/>
                      <a:pt x="4512" y="0"/>
                    </a:cubicBezTo>
                  </a:path>
                </a:pathLst>
              </a:custGeom>
              <a:noFill/>
              <a:ln w="38100" cap="flat" cmpd="sng">
                <a:solidFill>
                  <a:srgbClr val="FF0000"/>
                </a:solidFill>
                <a:prstDash val="dash"/>
                <a:round/>
                <a:headEnd/>
                <a:tailEnd/>
              </a:ln>
            </p:spPr>
            <p:txBody>
              <a:bodyPr wrap="none" anchor="ctr"/>
              <a:lstStyle/>
              <a:p>
                <a:endParaRPr lang="zh-CN" altLang="en-US" sz="1600"/>
              </a:p>
            </p:txBody>
          </p:sp>
          <p:sp>
            <p:nvSpPr>
              <p:cNvPr id="26" name="Line 10"/>
              <p:cNvSpPr>
                <a:spLocks noChangeShapeType="1"/>
              </p:cNvSpPr>
              <p:nvPr/>
            </p:nvSpPr>
            <p:spPr bwMode="auto">
              <a:xfrm>
                <a:off x="370" y="47"/>
                <a:ext cx="0" cy="2785"/>
              </a:xfrm>
              <a:prstGeom prst="line">
                <a:avLst/>
              </a:prstGeom>
              <a:noFill/>
              <a:ln w="38100" cap="sq">
                <a:solidFill>
                  <a:schemeClr val="tx1"/>
                </a:solidFill>
                <a:round/>
                <a:headEnd/>
                <a:tailEnd/>
              </a:ln>
            </p:spPr>
            <p:txBody>
              <a:bodyPr wrap="none" anchor="ctr"/>
              <a:lstStyle/>
              <a:p>
                <a:endParaRPr lang="zh-CN" altLang="en-US" sz="1600"/>
              </a:p>
            </p:txBody>
          </p:sp>
          <p:sp>
            <p:nvSpPr>
              <p:cNvPr id="27" name="Line 11"/>
              <p:cNvSpPr>
                <a:spLocks noChangeShapeType="1"/>
              </p:cNvSpPr>
              <p:nvPr/>
            </p:nvSpPr>
            <p:spPr bwMode="auto">
              <a:xfrm>
                <a:off x="1530" y="394"/>
                <a:ext cx="0" cy="1881"/>
              </a:xfrm>
              <a:prstGeom prst="line">
                <a:avLst/>
              </a:prstGeom>
              <a:noFill/>
              <a:ln w="38100" cap="sq">
                <a:solidFill>
                  <a:schemeClr val="tx1"/>
                </a:solidFill>
                <a:round/>
                <a:headEnd/>
                <a:tailEnd/>
              </a:ln>
            </p:spPr>
            <p:txBody>
              <a:bodyPr wrap="none" anchor="ctr"/>
              <a:lstStyle/>
              <a:p>
                <a:endParaRPr lang="zh-CN" altLang="en-US" sz="1600"/>
              </a:p>
            </p:txBody>
          </p:sp>
          <p:sp>
            <p:nvSpPr>
              <p:cNvPr id="28" name="Line 12"/>
              <p:cNvSpPr>
                <a:spLocks noChangeShapeType="1"/>
              </p:cNvSpPr>
              <p:nvPr/>
            </p:nvSpPr>
            <p:spPr bwMode="auto">
              <a:xfrm>
                <a:off x="2543" y="47"/>
                <a:ext cx="0" cy="2785"/>
              </a:xfrm>
              <a:prstGeom prst="line">
                <a:avLst/>
              </a:prstGeom>
              <a:noFill/>
              <a:ln w="38100" cap="sq">
                <a:solidFill>
                  <a:schemeClr val="tx1"/>
                </a:solidFill>
                <a:round/>
                <a:headEnd/>
                <a:tailEnd/>
              </a:ln>
            </p:spPr>
            <p:txBody>
              <a:bodyPr wrap="none" anchor="ctr"/>
              <a:lstStyle/>
              <a:p>
                <a:endParaRPr lang="zh-CN" altLang="en-US" sz="1600"/>
              </a:p>
            </p:txBody>
          </p:sp>
          <p:sp>
            <p:nvSpPr>
              <p:cNvPr id="29" name="Line 13"/>
              <p:cNvSpPr>
                <a:spLocks noChangeShapeType="1"/>
              </p:cNvSpPr>
              <p:nvPr/>
            </p:nvSpPr>
            <p:spPr bwMode="auto">
              <a:xfrm>
                <a:off x="3376" y="0"/>
                <a:ext cx="0" cy="2785"/>
              </a:xfrm>
              <a:prstGeom prst="line">
                <a:avLst/>
              </a:prstGeom>
              <a:noFill/>
              <a:ln w="38100" cap="sq">
                <a:solidFill>
                  <a:schemeClr val="tx1"/>
                </a:solidFill>
                <a:round/>
                <a:headEnd/>
                <a:tailEnd/>
              </a:ln>
            </p:spPr>
            <p:txBody>
              <a:bodyPr wrap="none" anchor="ctr"/>
              <a:lstStyle/>
              <a:p>
                <a:endParaRPr lang="zh-CN" altLang="en-US" sz="1600"/>
              </a:p>
            </p:txBody>
          </p:sp>
          <p:sp>
            <p:nvSpPr>
              <p:cNvPr id="30" name="Text Box 14"/>
              <p:cNvSpPr txBox="1">
                <a:spLocks noChangeArrowheads="1"/>
              </p:cNvSpPr>
              <p:nvPr/>
            </p:nvSpPr>
            <p:spPr bwMode="auto">
              <a:xfrm>
                <a:off x="455" y="859"/>
                <a:ext cx="334" cy="233"/>
              </a:xfrm>
              <a:prstGeom prst="rect">
                <a:avLst/>
              </a:prstGeom>
              <a:noFill/>
              <a:ln w="9525">
                <a:noFill/>
                <a:miter lim="800000"/>
                <a:headEnd/>
                <a:tailEnd/>
              </a:ln>
            </p:spPr>
            <p:txBody>
              <a:bodyPr wrap="none" anchor="ctr">
                <a:spAutoFit/>
              </a:bodyPr>
              <a:lstStyle/>
              <a:p>
                <a:pPr algn="ctr">
                  <a:buFont typeface="Arial" charset="0"/>
                  <a:buNone/>
                </a:pPr>
                <a:r>
                  <a:rPr lang="zh-CN" altLang="en-US">
                    <a:latin typeface="黑体" pitchFamily="2" charset="-122"/>
                    <a:ea typeface="黑体" pitchFamily="2" charset="-122"/>
                  </a:rPr>
                  <a:t>R波</a:t>
                </a:r>
              </a:p>
            </p:txBody>
          </p:sp>
        </p:grpSp>
        <p:sp>
          <p:nvSpPr>
            <p:cNvPr id="9" name="Text Box 15"/>
            <p:cNvSpPr txBox="1">
              <a:spLocks noChangeArrowheads="1"/>
            </p:cNvSpPr>
            <p:nvPr/>
          </p:nvSpPr>
          <p:spPr bwMode="auto">
            <a:xfrm>
              <a:off x="3892118" y="2115621"/>
              <a:ext cx="877163" cy="369332"/>
            </a:xfrm>
            <a:prstGeom prst="rect">
              <a:avLst/>
            </a:prstGeom>
            <a:noFill/>
            <a:ln w="9525">
              <a:noFill/>
              <a:miter lim="800000"/>
              <a:headEnd/>
              <a:tailEnd/>
            </a:ln>
          </p:spPr>
          <p:txBody>
            <a:bodyPr wrap="none" anchor="ctr">
              <a:spAutoFit/>
            </a:bodyPr>
            <a:lstStyle/>
            <a:p>
              <a:pPr algn="ctr">
                <a:buFont typeface="Arial" charset="0"/>
                <a:buNone/>
              </a:pPr>
              <a:r>
                <a:rPr lang="zh-CN" altLang="en-US">
                  <a:latin typeface="黑体" pitchFamily="2" charset="-122"/>
                  <a:ea typeface="黑体" pitchFamily="2" charset="-122"/>
                </a:rPr>
                <a:t>S－T段</a:t>
              </a:r>
            </a:p>
          </p:txBody>
        </p:sp>
        <p:sp>
          <p:nvSpPr>
            <p:cNvPr id="10" name="Text Box 16"/>
            <p:cNvSpPr txBox="1">
              <a:spLocks noChangeArrowheads="1"/>
            </p:cNvSpPr>
            <p:nvPr/>
          </p:nvSpPr>
          <p:spPr bwMode="auto">
            <a:xfrm>
              <a:off x="2896916" y="1143685"/>
              <a:ext cx="1500731" cy="646331"/>
            </a:xfrm>
            <a:prstGeom prst="rect">
              <a:avLst/>
            </a:prstGeom>
            <a:noFill/>
            <a:ln w="9525">
              <a:noFill/>
              <a:miter lim="800000"/>
              <a:headEnd/>
              <a:tailEnd/>
            </a:ln>
            <a:effectLst/>
          </p:spPr>
          <p:txBody>
            <a:bodyPr wrap="none" anchor="ctr">
              <a:spAutoFit/>
            </a:bodyPr>
            <a:lstStyle/>
            <a:p>
              <a:pPr algn="ctr">
                <a:buFont typeface="Arial" charset="0"/>
                <a:buNone/>
                <a:defRPr/>
              </a:pPr>
              <a:r>
                <a:rPr lang="zh-CN" altLang="en-US" b="1" dirty="0">
                  <a:effectLst>
                    <a:outerShdw blurRad="38100" dist="38100" dir="2700000" algn="tl">
                      <a:srgbClr val="C0C0C0"/>
                    </a:outerShdw>
                  </a:effectLst>
                  <a:latin typeface="Times New Roman" pitchFamily="18" charset="0"/>
                  <a:ea typeface="楷体_GB2312" pitchFamily="49" charset="-122"/>
                </a:rPr>
                <a:t>急性期</a:t>
              </a:r>
            </a:p>
            <a:p>
              <a:pPr algn="ctr">
                <a:buFont typeface="Arial" charset="0"/>
                <a:buNone/>
                <a:defRPr/>
              </a:pPr>
              <a:r>
                <a:rPr lang="en-US" altLang="zh-CN" b="1" dirty="0">
                  <a:effectLst>
                    <a:outerShdw blurRad="38100" dist="38100" dir="2700000" algn="tl">
                      <a:srgbClr val="C0C0C0"/>
                    </a:outerShdw>
                  </a:effectLst>
                  <a:latin typeface="Times New Roman" pitchFamily="18" charset="0"/>
                  <a:ea typeface="楷体_GB2312" pitchFamily="49" charset="-122"/>
                </a:rPr>
                <a:t>(</a:t>
              </a:r>
              <a:r>
                <a:rPr lang="zh-CN" altLang="en-US" b="1" dirty="0">
                  <a:effectLst>
                    <a:outerShdw blurRad="38100" dist="38100" dir="2700000" algn="tl">
                      <a:srgbClr val="C0C0C0"/>
                    </a:outerShdw>
                  </a:effectLst>
                  <a:latin typeface="Times New Roman" pitchFamily="18" charset="0"/>
                  <a:ea typeface="楷体_GB2312" pitchFamily="49" charset="-122"/>
                </a:rPr>
                <a:t>数开至数周</a:t>
              </a:r>
              <a:r>
                <a:rPr lang="en-US" altLang="zh-CN" b="1" dirty="0">
                  <a:effectLst>
                    <a:outerShdw blurRad="38100" dist="38100" dir="2700000" algn="tl">
                      <a:srgbClr val="C0C0C0"/>
                    </a:outerShdw>
                  </a:effectLst>
                  <a:latin typeface="Times New Roman" pitchFamily="18" charset="0"/>
                  <a:ea typeface="楷体_GB2312" pitchFamily="49" charset="-122"/>
                </a:rPr>
                <a:t>)</a:t>
              </a:r>
              <a:endParaRPr lang="en-US" altLang="zh-CN" dirty="0">
                <a:latin typeface="黑体" pitchFamily="2" charset="-122"/>
                <a:ea typeface="黑体" pitchFamily="2" charset="-122"/>
              </a:endParaRPr>
            </a:p>
          </p:txBody>
        </p:sp>
        <p:sp>
          <p:nvSpPr>
            <p:cNvPr id="11" name="Text Box 17"/>
            <p:cNvSpPr txBox="1">
              <a:spLocks noChangeArrowheads="1"/>
            </p:cNvSpPr>
            <p:nvPr/>
          </p:nvSpPr>
          <p:spPr bwMode="auto">
            <a:xfrm>
              <a:off x="5700638" y="1153210"/>
              <a:ext cx="803425" cy="646331"/>
            </a:xfrm>
            <a:prstGeom prst="rect">
              <a:avLst/>
            </a:prstGeom>
            <a:noFill/>
            <a:ln w="9525">
              <a:noFill/>
              <a:miter lim="800000"/>
              <a:headEnd/>
              <a:tailEnd/>
            </a:ln>
            <a:effectLst/>
          </p:spPr>
          <p:txBody>
            <a:bodyPr wrap="none" anchor="ctr">
              <a:spAutoFit/>
            </a:bodyPr>
            <a:lstStyle/>
            <a:p>
              <a:pPr algn="ctr">
                <a:buFont typeface="Arial" charset="0"/>
                <a:buNone/>
                <a:defRPr/>
              </a:pPr>
              <a:r>
                <a:rPr lang="zh-CN" altLang="en-US" b="1">
                  <a:effectLst>
                    <a:outerShdw blurRad="38100" dist="38100" dir="2700000" algn="tl">
                      <a:srgbClr val="C0C0C0"/>
                    </a:outerShdw>
                  </a:effectLst>
                  <a:latin typeface="Times New Roman" pitchFamily="18" charset="0"/>
                  <a:ea typeface="楷体_GB2312" pitchFamily="49" charset="-122"/>
                </a:rPr>
                <a:t>近期</a:t>
              </a:r>
            </a:p>
            <a:p>
              <a:pPr algn="ctr">
                <a:buFont typeface="Arial" charset="0"/>
                <a:buNone/>
                <a:defRPr/>
              </a:pPr>
              <a:r>
                <a:rPr lang="en-US" altLang="zh-CN" b="1">
                  <a:effectLst>
                    <a:outerShdw blurRad="38100" dist="38100" dir="2700000" algn="tl">
                      <a:srgbClr val="C0C0C0"/>
                    </a:outerShdw>
                  </a:effectLst>
                  <a:latin typeface="Times New Roman" pitchFamily="18" charset="0"/>
                  <a:ea typeface="楷体_GB2312" pitchFamily="49" charset="-122"/>
                </a:rPr>
                <a:t>(</a:t>
              </a:r>
              <a:r>
                <a:rPr lang="zh-CN" altLang="en-US" b="1">
                  <a:effectLst>
                    <a:outerShdw blurRad="38100" dist="38100" dir="2700000" algn="tl">
                      <a:srgbClr val="C0C0C0"/>
                    </a:outerShdw>
                  </a:effectLst>
                  <a:latin typeface="Times New Roman" pitchFamily="18" charset="0"/>
                  <a:ea typeface="楷体_GB2312" pitchFamily="49" charset="-122"/>
                </a:rPr>
                <a:t>数月</a:t>
              </a:r>
              <a:r>
                <a:rPr lang="en-US" altLang="zh-CN" b="1">
                  <a:effectLst>
                    <a:outerShdw blurRad="38100" dist="38100" dir="2700000" algn="tl">
                      <a:srgbClr val="C0C0C0"/>
                    </a:outerShdw>
                  </a:effectLst>
                  <a:latin typeface="Times New Roman" pitchFamily="18" charset="0"/>
                  <a:ea typeface="楷体_GB2312" pitchFamily="49" charset="-122"/>
                </a:rPr>
                <a:t>)</a:t>
              </a:r>
              <a:endParaRPr lang="en-US" altLang="zh-CN">
                <a:latin typeface="黑体" pitchFamily="2" charset="-122"/>
                <a:ea typeface="黑体" pitchFamily="2" charset="-122"/>
              </a:endParaRPr>
            </a:p>
          </p:txBody>
        </p:sp>
        <p:sp>
          <p:nvSpPr>
            <p:cNvPr id="12" name="Text Box 18"/>
            <p:cNvSpPr txBox="1">
              <a:spLocks noChangeArrowheads="1"/>
            </p:cNvSpPr>
            <p:nvPr/>
          </p:nvSpPr>
          <p:spPr bwMode="auto">
            <a:xfrm>
              <a:off x="7271882" y="1154797"/>
              <a:ext cx="881973" cy="646331"/>
            </a:xfrm>
            <a:prstGeom prst="rect">
              <a:avLst/>
            </a:prstGeom>
            <a:noFill/>
            <a:ln w="9525">
              <a:noFill/>
              <a:miter lim="800000"/>
              <a:headEnd/>
              <a:tailEnd/>
            </a:ln>
            <a:effectLst/>
          </p:spPr>
          <p:txBody>
            <a:bodyPr wrap="none" anchor="ctr">
              <a:spAutoFit/>
            </a:bodyPr>
            <a:lstStyle/>
            <a:p>
              <a:pPr algn="ctr">
                <a:buFont typeface="Arial" charset="0"/>
                <a:buNone/>
                <a:defRPr/>
              </a:pPr>
              <a:r>
                <a:rPr lang="zh-CN" altLang="en-US" b="1">
                  <a:effectLst>
                    <a:outerShdw blurRad="38100" dist="38100" dir="2700000" algn="tl">
                      <a:srgbClr val="C0C0C0"/>
                    </a:outerShdw>
                  </a:effectLst>
                  <a:latin typeface="Times New Roman" pitchFamily="18" charset="0"/>
                  <a:ea typeface="楷体_GB2312" pitchFamily="49" charset="-122"/>
                </a:rPr>
                <a:t>阵旧期</a:t>
              </a:r>
            </a:p>
            <a:p>
              <a:pPr algn="ctr">
                <a:buFont typeface="Arial" charset="0"/>
                <a:buNone/>
                <a:defRPr/>
              </a:pPr>
              <a:r>
                <a:rPr lang="en-US" altLang="zh-CN" b="1">
                  <a:effectLst>
                    <a:outerShdw blurRad="38100" dist="38100" dir="2700000" algn="tl">
                      <a:srgbClr val="C0C0C0"/>
                    </a:outerShdw>
                  </a:effectLst>
                  <a:latin typeface="Times New Roman" pitchFamily="18" charset="0"/>
                  <a:ea typeface="楷体_GB2312" pitchFamily="49" charset="-122"/>
                </a:rPr>
                <a:t>(</a:t>
              </a:r>
              <a:r>
                <a:rPr lang="zh-CN" altLang="en-US" b="1">
                  <a:effectLst>
                    <a:outerShdw blurRad="38100" dist="38100" dir="2700000" algn="tl">
                      <a:srgbClr val="C0C0C0"/>
                    </a:outerShdw>
                  </a:effectLst>
                  <a:latin typeface="Times New Roman" pitchFamily="18" charset="0"/>
                  <a:ea typeface="楷体_GB2312" pitchFamily="49" charset="-122"/>
                </a:rPr>
                <a:t>数年</a:t>
              </a:r>
              <a:r>
                <a:rPr lang="en-US" altLang="zh-CN" b="1">
                  <a:effectLst>
                    <a:outerShdw blurRad="38100" dist="38100" dir="2700000" algn="tl">
                      <a:srgbClr val="C0C0C0"/>
                    </a:outerShdw>
                  </a:effectLst>
                  <a:latin typeface="Times New Roman" pitchFamily="18" charset="0"/>
                  <a:ea typeface="楷体_GB2312" pitchFamily="49" charset="-122"/>
                </a:rPr>
                <a:t>)</a:t>
              </a:r>
              <a:endParaRPr lang="en-US" altLang="zh-CN">
                <a:latin typeface="黑体" pitchFamily="2" charset="-122"/>
                <a:ea typeface="黑体" pitchFamily="2" charset="-122"/>
              </a:endParaRPr>
            </a:p>
          </p:txBody>
        </p:sp>
        <p:sp>
          <p:nvSpPr>
            <p:cNvPr id="13" name="Text Box 19"/>
            <p:cNvSpPr txBox="1">
              <a:spLocks noChangeArrowheads="1"/>
            </p:cNvSpPr>
            <p:nvPr/>
          </p:nvSpPr>
          <p:spPr bwMode="auto">
            <a:xfrm>
              <a:off x="4170017" y="4128571"/>
              <a:ext cx="530915" cy="369332"/>
            </a:xfrm>
            <a:prstGeom prst="rect">
              <a:avLst/>
            </a:prstGeom>
            <a:noFill/>
            <a:ln w="9525">
              <a:noFill/>
              <a:miter lim="800000"/>
              <a:headEnd/>
              <a:tailEnd/>
            </a:ln>
          </p:spPr>
          <p:txBody>
            <a:bodyPr wrap="none" anchor="ctr">
              <a:spAutoFit/>
            </a:bodyPr>
            <a:lstStyle/>
            <a:p>
              <a:pPr algn="ctr">
                <a:buFont typeface="Arial" charset="0"/>
                <a:buNone/>
              </a:pPr>
              <a:r>
                <a:rPr lang="zh-CN" altLang="en-US">
                  <a:latin typeface="黑体" pitchFamily="2" charset="-122"/>
                  <a:ea typeface="黑体" pitchFamily="2" charset="-122"/>
                </a:rPr>
                <a:t>Q波</a:t>
              </a:r>
            </a:p>
          </p:txBody>
        </p:sp>
        <p:sp>
          <p:nvSpPr>
            <p:cNvPr id="14" name="Text Box 20"/>
            <p:cNvSpPr txBox="1">
              <a:spLocks noChangeArrowheads="1"/>
            </p:cNvSpPr>
            <p:nvPr/>
          </p:nvSpPr>
          <p:spPr bwMode="auto">
            <a:xfrm>
              <a:off x="4887567" y="3333234"/>
              <a:ext cx="530915" cy="369332"/>
            </a:xfrm>
            <a:prstGeom prst="rect">
              <a:avLst/>
            </a:prstGeom>
            <a:noFill/>
            <a:ln w="9525">
              <a:noFill/>
              <a:miter lim="800000"/>
              <a:headEnd/>
              <a:tailEnd/>
            </a:ln>
          </p:spPr>
          <p:txBody>
            <a:bodyPr wrap="none" anchor="ctr">
              <a:spAutoFit/>
            </a:bodyPr>
            <a:lstStyle/>
            <a:p>
              <a:pPr algn="ctr">
                <a:buFont typeface="Arial" charset="0"/>
                <a:buNone/>
              </a:pPr>
              <a:r>
                <a:rPr lang="zh-CN" altLang="en-US">
                  <a:latin typeface="黑体" pitchFamily="2" charset="-122"/>
                  <a:ea typeface="黑体" pitchFamily="2" charset="-122"/>
                </a:rPr>
                <a:t>T波</a:t>
              </a:r>
            </a:p>
          </p:txBody>
        </p:sp>
        <p:pic>
          <p:nvPicPr>
            <p:cNvPr id="15" name="Picture 21" descr="mi01"/>
            <p:cNvPicPr>
              <a:picLocks noChangeAspect="1" noChangeArrowheads="1"/>
            </p:cNvPicPr>
            <p:nvPr/>
          </p:nvPicPr>
          <p:blipFill>
            <a:blip r:embed="rId2"/>
            <a:srcRect/>
            <a:stretch>
              <a:fillRect/>
            </a:stretch>
          </p:blipFill>
          <p:spPr bwMode="auto">
            <a:xfrm>
              <a:off x="800100" y="5410200"/>
              <a:ext cx="1181100" cy="1181100"/>
            </a:xfrm>
            <a:prstGeom prst="rect">
              <a:avLst/>
            </a:prstGeom>
            <a:noFill/>
            <a:ln w="9525">
              <a:noFill/>
              <a:miter lim="800000"/>
              <a:headEnd/>
              <a:tailEnd/>
            </a:ln>
          </p:spPr>
        </p:pic>
        <p:pic>
          <p:nvPicPr>
            <p:cNvPr id="16" name="Picture 22" descr="mi02"/>
            <p:cNvPicPr>
              <a:picLocks noChangeAspect="1" noChangeArrowheads="1"/>
            </p:cNvPicPr>
            <p:nvPr/>
          </p:nvPicPr>
          <p:blipFill>
            <a:blip r:embed="rId3"/>
            <a:srcRect/>
            <a:stretch>
              <a:fillRect/>
            </a:stretch>
          </p:blipFill>
          <p:spPr bwMode="auto">
            <a:xfrm>
              <a:off x="1981200" y="5410200"/>
              <a:ext cx="1181100" cy="1181100"/>
            </a:xfrm>
            <a:prstGeom prst="rect">
              <a:avLst/>
            </a:prstGeom>
            <a:noFill/>
            <a:ln w="9525">
              <a:noFill/>
              <a:miter lim="800000"/>
              <a:headEnd/>
              <a:tailEnd/>
            </a:ln>
          </p:spPr>
        </p:pic>
        <p:pic>
          <p:nvPicPr>
            <p:cNvPr id="17" name="Picture 23" descr="mi03"/>
            <p:cNvPicPr>
              <a:picLocks noChangeAspect="1" noChangeArrowheads="1"/>
            </p:cNvPicPr>
            <p:nvPr/>
          </p:nvPicPr>
          <p:blipFill>
            <a:blip r:embed="rId4"/>
            <a:srcRect/>
            <a:stretch>
              <a:fillRect/>
            </a:stretch>
          </p:blipFill>
          <p:spPr bwMode="auto">
            <a:xfrm>
              <a:off x="3124200" y="5410200"/>
              <a:ext cx="1181100" cy="1181100"/>
            </a:xfrm>
            <a:prstGeom prst="rect">
              <a:avLst/>
            </a:prstGeom>
            <a:noFill/>
            <a:ln w="9525">
              <a:noFill/>
              <a:miter lim="800000"/>
              <a:headEnd/>
              <a:tailEnd/>
            </a:ln>
          </p:spPr>
        </p:pic>
        <p:pic>
          <p:nvPicPr>
            <p:cNvPr id="18" name="Picture 24" descr="mi04"/>
            <p:cNvPicPr>
              <a:picLocks noChangeAspect="1" noChangeArrowheads="1"/>
            </p:cNvPicPr>
            <p:nvPr/>
          </p:nvPicPr>
          <p:blipFill>
            <a:blip r:embed="rId5"/>
            <a:srcRect/>
            <a:stretch>
              <a:fillRect/>
            </a:stretch>
          </p:blipFill>
          <p:spPr bwMode="auto">
            <a:xfrm>
              <a:off x="4267200" y="5410200"/>
              <a:ext cx="1181100" cy="1181100"/>
            </a:xfrm>
            <a:prstGeom prst="rect">
              <a:avLst/>
            </a:prstGeom>
            <a:noFill/>
            <a:ln w="9525">
              <a:noFill/>
              <a:miter lim="800000"/>
              <a:headEnd/>
              <a:tailEnd/>
            </a:ln>
          </p:spPr>
        </p:pic>
        <p:pic>
          <p:nvPicPr>
            <p:cNvPr id="19" name="Picture 25" descr="mi05"/>
            <p:cNvPicPr>
              <a:picLocks noChangeAspect="1" noChangeArrowheads="1"/>
            </p:cNvPicPr>
            <p:nvPr/>
          </p:nvPicPr>
          <p:blipFill>
            <a:blip r:embed="rId6"/>
            <a:srcRect/>
            <a:stretch>
              <a:fillRect/>
            </a:stretch>
          </p:blipFill>
          <p:spPr bwMode="auto">
            <a:xfrm>
              <a:off x="5524500" y="5410200"/>
              <a:ext cx="1181100" cy="1181100"/>
            </a:xfrm>
            <a:prstGeom prst="rect">
              <a:avLst/>
            </a:prstGeom>
            <a:noFill/>
            <a:ln w="9525">
              <a:noFill/>
              <a:miter lim="800000"/>
              <a:headEnd/>
              <a:tailEnd/>
            </a:ln>
          </p:spPr>
        </p:pic>
        <p:pic>
          <p:nvPicPr>
            <p:cNvPr id="20" name="Picture 26" descr="mi06"/>
            <p:cNvPicPr>
              <a:picLocks noChangeAspect="1" noChangeArrowheads="1"/>
            </p:cNvPicPr>
            <p:nvPr/>
          </p:nvPicPr>
          <p:blipFill>
            <a:blip r:embed="rId7"/>
            <a:srcRect/>
            <a:stretch>
              <a:fillRect/>
            </a:stretch>
          </p:blipFill>
          <p:spPr bwMode="auto">
            <a:xfrm>
              <a:off x="6819900" y="5410200"/>
              <a:ext cx="1181100" cy="1181100"/>
            </a:xfrm>
            <a:prstGeom prst="rect">
              <a:avLst/>
            </a:prstGeom>
            <a:noFill/>
            <a:ln w="9525">
              <a:noFill/>
              <a:miter lim="800000"/>
              <a:headEnd/>
              <a:tailEnd/>
            </a:ln>
          </p:spPr>
        </p:pic>
        <p:sp>
          <p:nvSpPr>
            <p:cNvPr id="21" name="Text Box 27"/>
            <p:cNvSpPr txBox="1">
              <a:spLocks noChangeArrowheads="1"/>
            </p:cNvSpPr>
            <p:nvPr/>
          </p:nvSpPr>
          <p:spPr bwMode="auto">
            <a:xfrm>
              <a:off x="252604" y="1127810"/>
              <a:ext cx="1733167" cy="646331"/>
            </a:xfrm>
            <a:prstGeom prst="rect">
              <a:avLst/>
            </a:prstGeom>
            <a:noFill/>
            <a:ln w="9525">
              <a:noFill/>
              <a:miter lim="800000"/>
              <a:headEnd/>
              <a:tailEnd/>
            </a:ln>
            <a:effectLst/>
          </p:spPr>
          <p:txBody>
            <a:bodyPr wrap="none" anchor="ctr">
              <a:spAutoFit/>
            </a:bodyPr>
            <a:lstStyle/>
            <a:p>
              <a:pPr algn="ctr">
                <a:buFont typeface="Arial" charset="0"/>
                <a:buNone/>
                <a:defRPr/>
              </a:pPr>
              <a:r>
                <a:rPr lang="zh-CN" altLang="en-US" b="1" dirty="0">
                  <a:effectLst>
                    <a:outerShdw blurRad="38100" dist="38100" dir="2700000" algn="tl">
                      <a:srgbClr val="C0C0C0"/>
                    </a:outerShdw>
                  </a:effectLst>
                  <a:latin typeface="Times New Roman" pitchFamily="18" charset="0"/>
                  <a:ea typeface="楷体_GB2312" pitchFamily="49" charset="-122"/>
                </a:rPr>
                <a:t>早期</a:t>
              </a:r>
            </a:p>
            <a:p>
              <a:pPr algn="ctr">
                <a:buFont typeface="Arial" charset="0"/>
                <a:buNone/>
                <a:defRPr/>
              </a:pPr>
              <a:r>
                <a:rPr lang="en-US" altLang="zh-CN" b="1" dirty="0">
                  <a:effectLst>
                    <a:outerShdw blurRad="38100" dist="38100" dir="2700000" algn="tl">
                      <a:srgbClr val="C0C0C0"/>
                    </a:outerShdw>
                  </a:effectLst>
                  <a:latin typeface="Times New Roman" pitchFamily="18" charset="0"/>
                  <a:ea typeface="楷体_GB2312" pitchFamily="49" charset="-122"/>
                </a:rPr>
                <a:t>(</a:t>
              </a:r>
              <a:r>
                <a:rPr lang="zh-CN" altLang="en-US" b="1" dirty="0">
                  <a:effectLst>
                    <a:outerShdw blurRad="38100" dist="38100" dir="2700000" algn="tl">
                      <a:srgbClr val="C0C0C0"/>
                    </a:outerShdw>
                  </a:effectLst>
                  <a:latin typeface="Times New Roman" pitchFamily="18" charset="0"/>
                  <a:ea typeface="楷体_GB2312" pitchFamily="49" charset="-122"/>
                </a:rPr>
                <a:t>数分至数小时</a:t>
              </a:r>
              <a:r>
                <a:rPr lang="en-US" altLang="zh-CN" b="1" dirty="0">
                  <a:effectLst>
                    <a:outerShdw blurRad="38100" dist="38100" dir="2700000" algn="tl">
                      <a:srgbClr val="C0C0C0"/>
                    </a:outerShdw>
                  </a:effectLst>
                  <a:latin typeface="Times New Roman" pitchFamily="18" charset="0"/>
                  <a:ea typeface="楷体_GB2312" pitchFamily="49" charset="-122"/>
                </a:rPr>
                <a:t>)</a:t>
              </a:r>
              <a:endParaRPr lang="en-US" altLang="zh-CN" dirty="0">
                <a:latin typeface="黑体" pitchFamily="2" charset="-122"/>
                <a:ea typeface="黑体" pitchFamily="2" charset="-122"/>
              </a:endParaRPr>
            </a:p>
          </p:txBody>
        </p:sp>
        <p:sp>
          <p:nvSpPr>
            <p:cNvPr id="22" name="Text Box 28"/>
            <p:cNvSpPr txBox="1">
              <a:spLocks noChangeArrowheads="1"/>
            </p:cNvSpPr>
            <p:nvPr/>
          </p:nvSpPr>
          <p:spPr bwMode="auto">
            <a:xfrm>
              <a:off x="403857" y="5027096"/>
              <a:ext cx="1149674" cy="369332"/>
            </a:xfrm>
            <a:prstGeom prst="rect">
              <a:avLst/>
            </a:prstGeom>
            <a:noFill/>
            <a:ln w="9525">
              <a:noFill/>
              <a:miter lim="800000"/>
              <a:headEnd/>
              <a:tailEnd/>
            </a:ln>
            <a:effectLst/>
          </p:spPr>
          <p:txBody>
            <a:bodyPr wrap="none" anchor="ctr">
              <a:spAutoFit/>
            </a:bodyPr>
            <a:lstStyle/>
            <a:p>
              <a:pPr algn="ctr">
                <a:buFont typeface="Arial" charset="0"/>
                <a:buNone/>
                <a:defRPr/>
              </a:pPr>
              <a:r>
                <a:rPr lang="en-US" altLang="zh-CN" b="1">
                  <a:effectLst>
                    <a:outerShdw blurRad="38100" dist="38100" dir="2700000" algn="tl">
                      <a:srgbClr val="C0C0C0"/>
                    </a:outerShdw>
                  </a:effectLst>
                  <a:latin typeface="Times New Roman" pitchFamily="18" charset="0"/>
                  <a:ea typeface="楷体_GB2312" pitchFamily="49" charset="-122"/>
                </a:rPr>
                <a:t>ECG</a:t>
              </a:r>
              <a:r>
                <a:rPr lang="zh-CN" altLang="en-US" b="1">
                  <a:effectLst>
                    <a:outerShdw blurRad="38100" dist="38100" dir="2700000" algn="tl">
                      <a:srgbClr val="C0C0C0"/>
                    </a:outerShdw>
                  </a:effectLst>
                  <a:latin typeface="Times New Roman" pitchFamily="18" charset="0"/>
                  <a:ea typeface="楷体_GB2312" pitchFamily="49" charset="-122"/>
                </a:rPr>
                <a:t>波形</a:t>
              </a:r>
              <a:endParaRPr lang="zh-CN" altLang="en-US">
                <a:latin typeface="黑体" pitchFamily="2" charset="-122"/>
                <a:ea typeface="黑体" pitchFamily="2" charset="-122"/>
              </a:endParaRPr>
            </a:p>
          </p:txBody>
        </p:sp>
      </p:grpSp>
    </p:spTree>
    <p:extLst>
      <p:ext uri="{BB962C8B-B14F-4D97-AF65-F5344CB8AC3E}">
        <p14:creationId xmlns:p14="http://schemas.microsoft.com/office/powerpoint/2010/main" val="3807933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急性前壁心肌梗死</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3"/>
          <p:cNvSpPr txBox="1">
            <a:spLocks noChangeArrowheads="1"/>
          </p:cNvSpPr>
          <p:nvPr/>
        </p:nvSpPr>
        <p:spPr bwMode="auto">
          <a:xfrm>
            <a:off x="294258" y="5747868"/>
            <a:ext cx="4472880" cy="53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buFont typeface="Wingdings" pitchFamily="2" charset="2"/>
              <a:buNone/>
              <a:defRPr/>
            </a:pPr>
            <a:r>
              <a:rPr lang="en-US" altLang="zh-CN" sz="2800" b="1" smtClean="0">
                <a:effectLst>
                  <a:outerShdw blurRad="38100" dist="38100" dir="2700000" algn="tl">
                    <a:srgbClr val="C0C0C0"/>
                  </a:outerShdw>
                </a:effectLst>
                <a:ea typeface="楷体_GB2312" pitchFamily="49" charset="-122"/>
              </a:rPr>
              <a:t>A. </a:t>
            </a:r>
            <a:r>
              <a:rPr lang="zh-CN" altLang="en-US" sz="2800" b="1" smtClean="0">
                <a:effectLst>
                  <a:outerShdw blurRad="38100" dist="38100" dir="2700000" algn="tl">
                    <a:srgbClr val="C0C0C0"/>
                  </a:outerShdw>
                </a:effectLst>
                <a:ea typeface="楷体_GB2312" pitchFamily="49" charset="-122"/>
              </a:rPr>
              <a:t>急性心肌梗死发生后</a:t>
            </a:r>
            <a:r>
              <a:rPr lang="en-US" altLang="zh-CN" sz="2800" b="1" smtClean="0">
                <a:effectLst>
                  <a:outerShdw blurRad="38100" dist="38100" dir="2700000" algn="tl">
                    <a:srgbClr val="C0C0C0"/>
                  </a:outerShdw>
                </a:effectLst>
                <a:ea typeface="楷体_GB2312" pitchFamily="49" charset="-122"/>
              </a:rPr>
              <a:t>1h</a:t>
            </a:r>
            <a:endParaRPr lang="en-US" altLang="zh-CN" sz="2800" b="1" dirty="0" smtClean="0">
              <a:effectLst>
                <a:outerShdw blurRad="38100" dist="38100" dir="2700000" algn="tl">
                  <a:srgbClr val="C0C0C0"/>
                </a:outerShdw>
              </a:effectLst>
              <a:ea typeface="楷体_GB2312" pitchFamily="49" charset="-122"/>
            </a:endParaRPr>
          </a:p>
        </p:txBody>
      </p:sp>
      <p:pic>
        <p:nvPicPr>
          <p:cNvPr id="6" name="Picture 4" descr="H82_01"/>
          <p:cNvPicPr>
            <a:picLocks noChangeAspect="1" noChangeArrowheads="1"/>
          </p:cNvPicPr>
          <p:nvPr/>
        </p:nvPicPr>
        <p:blipFill>
          <a:blip r:embed="rId2"/>
          <a:srcRect/>
          <a:stretch>
            <a:fillRect/>
          </a:stretch>
        </p:blipFill>
        <p:spPr bwMode="auto">
          <a:xfrm>
            <a:off x="1030162" y="1942471"/>
            <a:ext cx="3514725" cy="1270505"/>
          </a:xfrm>
          <a:prstGeom prst="rect">
            <a:avLst/>
          </a:prstGeom>
          <a:noFill/>
          <a:ln w="9525">
            <a:noFill/>
            <a:miter lim="800000"/>
            <a:headEnd/>
            <a:tailEnd/>
          </a:ln>
        </p:spPr>
      </p:pic>
      <p:pic>
        <p:nvPicPr>
          <p:cNvPr id="7" name="Picture 5" descr="H82_02"/>
          <p:cNvPicPr>
            <a:picLocks noChangeAspect="1" noChangeArrowheads="1"/>
          </p:cNvPicPr>
          <p:nvPr/>
        </p:nvPicPr>
        <p:blipFill>
          <a:blip r:embed="rId3"/>
          <a:srcRect/>
          <a:stretch>
            <a:fillRect/>
          </a:stretch>
        </p:blipFill>
        <p:spPr bwMode="auto">
          <a:xfrm>
            <a:off x="1028908" y="3253235"/>
            <a:ext cx="3500105" cy="1255885"/>
          </a:xfrm>
          <a:prstGeom prst="rect">
            <a:avLst/>
          </a:prstGeom>
          <a:noFill/>
          <a:ln w="9525">
            <a:noFill/>
            <a:miter lim="800000"/>
            <a:headEnd/>
            <a:tailEnd/>
          </a:ln>
        </p:spPr>
      </p:pic>
      <p:pic>
        <p:nvPicPr>
          <p:cNvPr id="8" name="Picture 6" descr="H82_03"/>
          <p:cNvPicPr>
            <a:picLocks noChangeAspect="1" noChangeArrowheads="1"/>
          </p:cNvPicPr>
          <p:nvPr/>
        </p:nvPicPr>
        <p:blipFill>
          <a:blip r:embed="rId4"/>
          <a:srcRect/>
          <a:stretch>
            <a:fillRect/>
          </a:stretch>
        </p:blipFill>
        <p:spPr bwMode="auto">
          <a:xfrm>
            <a:off x="1028908" y="4491982"/>
            <a:ext cx="3500105" cy="1255885"/>
          </a:xfrm>
          <a:prstGeom prst="rect">
            <a:avLst/>
          </a:prstGeom>
          <a:noFill/>
          <a:ln w="9525">
            <a:noFill/>
            <a:miter lim="800000"/>
            <a:headEnd/>
            <a:tailEnd/>
          </a:ln>
        </p:spPr>
      </p:pic>
      <p:pic>
        <p:nvPicPr>
          <p:cNvPr id="9" name="Picture 7" descr="H82_05"/>
          <p:cNvPicPr>
            <a:picLocks noChangeAspect="1" noChangeArrowheads="1"/>
          </p:cNvPicPr>
          <p:nvPr/>
        </p:nvPicPr>
        <p:blipFill>
          <a:blip r:embed="rId5"/>
          <a:srcRect/>
          <a:stretch>
            <a:fillRect/>
          </a:stretch>
        </p:blipFill>
        <p:spPr bwMode="auto">
          <a:xfrm>
            <a:off x="5443364" y="2250309"/>
            <a:ext cx="3237763" cy="1692650"/>
          </a:xfrm>
          <a:prstGeom prst="rect">
            <a:avLst/>
          </a:prstGeom>
          <a:noFill/>
          <a:ln w="9525">
            <a:noFill/>
            <a:miter lim="800000"/>
            <a:headEnd/>
            <a:tailEnd/>
          </a:ln>
        </p:spPr>
      </p:pic>
      <p:pic>
        <p:nvPicPr>
          <p:cNvPr id="10" name="Picture 8" descr="H82_04"/>
          <p:cNvPicPr>
            <a:picLocks noChangeAspect="1" noChangeArrowheads="1"/>
          </p:cNvPicPr>
          <p:nvPr/>
        </p:nvPicPr>
        <p:blipFill>
          <a:blip r:embed="rId6"/>
          <a:srcRect/>
          <a:stretch>
            <a:fillRect/>
          </a:stretch>
        </p:blipFill>
        <p:spPr bwMode="auto">
          <a:xfrm>
            <a:off x="5478834" y="1144442"/>
            <a:ext cx="3202293" cy="1149026"/>
          </a:xfrm>
          <a:prstGeom prst="rect">
            <a:avLst/>
          </a:prstGeom>
          <a:noFill/>
          <a:ln w="9525">
            <a:noFill/>
            <a:miter lim="800000"/>
            <a:headEnd/>
            <a:tailEnd/>
          </a:ln>
        </p:spPr>
      </p:pic>
      <p:pic>
        <p:nvPicPr>
          <p:cNvPr id="11" name="Picture 9" descr="H82_06"/>
          <p:cNvPicPr>
            <a:picLocks noChangeAspect="1" noChangeArrowheads="1"/>
          </p:cNvPicPr>
          <p:nvPr/>
        </p:nvPicPr>
        <p:blipFill>
          <a:blip r:embed="rId7"/>
          <a:srcRect/>
          <a:stretch>
            <a:fillRect/>
          </a:stretch>
        </p:blipFill>
        <p:spPr bwMode="auto">
          <a:xfrm>
            <a:off x="5457924" y="3933056"/>
            <a:ext cx="3224350" cy="1152128"/>
          </a:xfrm>
          <a:prstGeom prst="rect">
            <a:avLst/>
          </a:prstGeom>
          <a:noFill/>
          <a:ln w="9525">
            <a:noFill/>
            <a:miter lim="800000"/>
            <a:headEnd/>
            <a:tailEnd/>
          </a:ln>
        </p:spPr>
      </p:pic>
      <p:pic>
        <p:nvPicPr>
          <p:cNvPr id="12" name="Picture 10" descr="H82_07"/>
          <p:cNvPicPr>
            <a:picLocks noChangeAspect="1" noChangeArrowheads="1"/>
          </p:cNvPicPr>
          <p:nvPr/>
        </p:nvPicPr>
        <p:blipFill>
          <a:blip r:embed="rId8"/>
          <a:srcRect/>
          <a:stretch>
            <a:fillRect/>
          </a:stretch>
        </p:blipFill>
        <p:spPr bwMode="auto">
          <a:xfrm>
            <a:off x="5457924" y="5157192"/>
            <a:ext cx="3224350" cy="1152128"/>
          </a:xfrm>
          <a:prstGeom prst="rect">
            <a:avLst/>
          </a:prstGeom>
          <a:noFill/>
          <a:ln w="9525">
            <a:noFill/>
            <a:miter lim="800000"/>
            <a:headEnd/>
            <a:tailEnd/>
          </a:ln>
        </p:spPr>
      </p:pic>
      <p:sp>
        <p:nvSpPr>
          <p:cNvPr id="13" name="Rectangle 11"/>
          <p:cNvSpPr>
            <a:spLocks noChangeArrowheads="1"/>
          </p:cNvSpPr>
          <p:nvPr/>
        </p:nvSpPr>
        <p:spPr bwMode="auto">
          <a:xfrm>
            <a:off x="336600" y="2293468"/>
            <a:ext cx="893762" cy="3629248"/>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a:t>
            </a:r>
            <a:r>
              <a:rPr lang="en-US" altLang="zh-CN" sz="2000" b="1" dirty="0" smtClean="0">
                <a:solidFill>
                  <a:srgbClr val="0000FF"/>
                </a:solidFill>
                <a:effectLst>
                  <a:outerShdw blurRad="38100" dist="38100" dir="2700000" algn="tl">
                    <a:srgbClr val="C0C0C0"/>
                  </a:outerShdw>
                </a:effectLst>
              </a:rPr>
              <a:t>Ⅰ</a:t>
            </a: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8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Ⅱ</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800" b="1" dirty="0" smtClean="0">
                <a:solidFill>
                  <a:srgbClr val="0000FF"/>
                </a:solidFill>
                <a:effectLst>
                  <a:outerShdw blurRad="38100" dist="38100" dir="2700000" algn="tl">
                    <a:srgbClr val="C0C0C0"/>
                  </a:outerShdw>
                </a:effectLst>
              </a:rPr>
              <a:t> </a:t>
            </a:r>
          </a:p>
          <a:p>
            <a:pPr>
              <a:buClr>
                <a:schemeClr val="bg2"/>
              </a:buClr>
              <a:buSzPct val="75000"/>
              <a:buFont typeface="Wingdings" pitchFamily="2" charset="2"/>
              <a:buNone/>
              <a:defRPr/>
            </a:pPr>
            <a:endParaRPr lang="en-US" altLang="zh-CN" sz="28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Ⅲ</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baseline="-25000" dirty="0">
              <a:solidFill>
                <a:srgbClr val="0000FF"/>
              </a:solidFill>
              <a:effectLst>
                <a:outerShdw blurRad="38100" dist="38100" dir="2700000" algn="tl">
                  <a:srgbClr val="C0C0C0"/>
                </a:outerShdw>
              </a:effectLst>
            </a:endParaRPr>
          </a:p>
        </p:txBody>
      </p:sp>
      <p:sp>
        <p:nvSpPr>
          <p:cNvPr id="14" name="Rectangle 12"/>
          <p:cNvSpPr>
            <a:spLocks noChangeArrowheads="1"/>
          </p:cNvSpPr>
          <p:nvPr/>
        </p:nvSpPr>
        <p:spPr bwMode="auto">
          <a:xfrm>
            <a:off x="4869234" y="1484784"/>
            <a:ext cx="609600" cy="5013996"/>
          </a:xfrm>
          <a:prstGeom prst="rect">
            <a:avLst/>
          </a:prstGeom>
          <a:noFill/>
          <a:ln w="9525">
            <a:noFill/>
            <a:miter lim="800000"/>
            <a:headEnd/>
            <a:tailEnd/>
          </a:ln>
        </p:spPr>
        <p:txBody>
          <a:bodyPr/>
          <a:lstStyle/>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1</a:t>
            </a:r>
            <a:r>
              <a:rPr lang="en-US" altLang="zh-CN" sz="2000" b="1" dirty="0">
                <a:solidFill>
                  <a:srgbClr val="0000FF"/>
                </a:solidFill>
                <a:effectLst>
                  <a:outerShdw blurRad="38100" dist="38100" dir="2700000" algn="tl">
                    <a:srgbClr val="C0C0C0"/>
                  </a:outerShdw>
                </a:effectLst>
              </a:rPr>
              <a:t> </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8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2</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4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3</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4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5</a:t>
            </a:r>
          </a:p>
        </p:txBody>
      </p:sp>
    </p:spTree>
    <p:extLst>
      <p:ext uri="{BB962C8B-B14F-4D97-AF65-F5344CB8AC3E}">
        <p14:creationId xmlns:p14="http://schemas.microsoft.com/office/powerpoint/2010/main" val="21318546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四、心肌梗死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6" name="Rectangle 3"/>
          <p:cNvSpPr txBox="1">
            <a:spLocks noChangeArrowheads="1"/>
          </p:cNvSpPr>
          <p:nvPr/>
        </p:nvSpPr>
        <p:spPr>
          <a:xfrm>
            <a:off x="457200" y="5450525"/>
            <a:ext cx="4114800" cy="431800"/>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buFont typeface="Wingdings" pitchFamily="2" charset="2"/>
              <a:buNone/>
              <a:defRPr/>
            </a:pPr>
            <a:r>
              <a:rPr lang="en-US" altLang="zh-CN" sz="2800" b="1" smtClean="0">
                <a:effectLst>
                  <a:outerShdw blurRad="38100" dist="38100" dir="2700000" algn="tl">
                    <a:srgbClr val="C0C0C0"/>
                  </a:outerShdw>
                </a:effectLst>
                <a:ea typeface="楷体_GB2312" pitchFamily="49" charset="-122"/>
              </a:rPr>
              <a:t>B. </a:t>
            </a:r>
            <a:r>
              <a:rPr lang="zh-CN" altLang="en-US" sz="2800" b="1" smtClean="0">
                <a:effectLst>
                  <a:outerShdw blurRad="38100" dist="38100" dir="2700000" algn="tl">
                    <a:srgbClr val="C0C0C0"/>
                  </a:outerShdw>
                </a:effectLst>
                <a:ea typeface="楷体_GB2312" pitchFamily="49" charset="-122"/>
              </a:rPr>
              <a:t>心肌梗死发生后</a:t>
            </a:r>
            <a:r>
              <a:rPr lang="en-US" altLang="zh-CN" sz="2800" b="1" smtClean="0">
                <a:effectLst>
                  <a:outerShdw blurRad="38100" dist="38100" dir="2700000" algn="tl">
                    <a:srgbClr val="C0C0C0"/>
                  </a:outerShdw>
                </a:effectLst>
                <a:ea typeface="楷体_GB2312" pitchFamily="49" charset="-122"/>
              </a:rPr>
              <a:t>24h</a:t>
            </a:r>
            <a:endParaRPr lang="en-US" altLang="zh-CN" smtClean="0"/>
          </a:p>
        </p:txBody>
      </p:sp>
      <p:pic>
        <p:nvPicPr>
          <p:cNvPr id="7" name="Picture 4" descr="H82_08"/>
          <p:cNvPicPr>
            <a:picLocks noChangeAspect="1" noChangeArrowheads="1"/>
          </p:cNvPicPr>
          <p:nvPr/>
        </p:nvPicPr>
        <p:blipFill>
          <a:blip r:embed="rId2"/>
          <a:srcRect/>
          <a:stretch>
            <a:fillRect/>
          </a:stretch>
        </p:blipFill>
        <p:spPr bwMode="auto">
          <a:xfrm>
            <a:off x="831850" y="2043750"/>
            <a:ext cx="3816350" cy="1074738"/>
          </a:xfrm>
          <a:prstGeom prst="rect">
            <a:avLst/>
          </a:prstGeom>
          <a:noFill/>
          <a:ln w="9525">
            <a:noFill/>
            <a:miter lim="800000"/>
            <a:headEnd/>
            <a:tailEnd/>
          </a:ln>
        </p:spPr>
      </p:pic>
      <p:pic>
        <p:nvPicPr>
          <p:cNvPr id="8" name="Picture 5" descr="H82_09"/>
          <p:cNvPicPr>
            <a:picLocks noChangeAspect="1" noChangeArrowheads="1"/>
          </p:cNvPicPr>
          <p:nvPr/>
        </p:nvPicPr>
        <p:blipFill>
          <a:blip r:embed="rId3"/>
          <a:srcRect/>
          <a:stretch>
            <a:fillRect/>
          </a:stretch>
        </p:blipFill>
        <p:spPr bwMode="auto">
          <a:xfrm>
            <a:off x="831850" y="3118488"/>
            <a:ext cx="3816350" cy="1074737"/>
          </a:xfrm>
          <a:prstGeom prst="rect">
            <a:avLst/>
          </a:prstGeom>
          <a:noFill/>
          <a:ln w="9525">
            <a:noFill/>
            <a:miter lim="800000"/>
            <a:headEnd/>
            <a:tailEnd/>
          </a:ln>
        </p:spPr>
      </p:pic>
      <p:pic>
        <p:nvPicPr>
          <p:cNvPr id="9" name="Picture 6" descr="H82_10"/>
          <p:cNvPicPr>
            <a:picLocks noChangeAspect="1" noChangeArrowheads="1"/>
          </p:cNvPicPr>
          <p:nvPr/>
        </p:nvPicPr>
        <p:blipFill>
          <a:blip r:embed="rId4"/>
          <a:srcRect/>
          <a:stretch>
            <a:fillRect/>
          </a:stretch>
        </p:blipFill>
        <p:spPr bwMode="auto">
          <a:xfrm>
            <a:off x="847725" y="4185288"/>
            <a:ext cx="3800475" cy="1074737"/>
          </a:xfrm>
          <a:prstGeom prst="rect">
            <a:avLst/>
          </a:prstGeom>
          <a:noFill/>
          <a:ln w="9525">
            <a:noFill/>
            <a:miter lim="800000"/>
            <a:headEnd/>
            <a:tailEnd/>
          </a:ln>
        </p:spPr>
      </p:pic>
      <p:pic>
        <p:nvPicPr>
          <p:cNvPr id="10" name="Picture 7" descr="H82_11"/>
          <p:cNvPicPr>
            <a:picLocks noChangeAspect="1" noChangeArrowheads="1"/>
          </p:cNvPicPr>
          <p:nvPr/>
        </p:nvPicPr>
        <p:blipFill>
          <a:blip r:embed="rId5"/>
          <a:srcRect/>
          <a:stretch>
            <a:fillRect/>
          </a:stretch>
        </p:blipFill>
        <p:spPr bwMode="auto">
          <a:xfrm>
            <a:off x="5105401" y="1209921"/>
            <a:ext cx="3571056" cy="994943"/>
          </a:xfrm>
          <a:prstGeom prst="rect">
            <a:avLst/>
          </a:prstGeom>
          <a:noFill/>
          <a:ln w="9525">
            <a:noFill/>
            <a:miter lim="800000"/>
            <a:headEnd/>
            <a:tailEnd/>
          </a:ln>
        </p:spPr>
      </p:pic>
      <p:pic>
        <p:nvPicPr>
          <p:cNvPr id="11" name="Picture 8" descr="H82_12"/>
          <p:cNvPicPr>
            <a:picLocks noChangeAspect="1" noChangeArrowheads="1"/>
          </p:cNvPicPr>
          <p:nvPr/>
        </p:nvPicPr>
        <p:blipFill>
          <a:blip r:embed="rId6"/>
          <a:srcRect/>
          <a:stretch>
            <a:fillRect/>
          </a:stretch>
        </p:blipFill>
        <p:spPr bwMode="auto">
          <a:xfrm>
            <a:off x="5114926" y="2137494"/>
            <a:ext cx="3571056" cy="1867570"/>
          </a:xfrm>
          <a:prstGeom prst="rect">
            <a:avLst/>
          </a:prstGeom>
          <a:noFill/>
          <a:ln w="9525">
            <a:noFill/>
            <a:miter lim="800000"/>
            <a:headEnd/>
            <a:tailEnd/>
          </a:ln>
        </p:spPr>
      </p:pic>
      <p:pic>
        <p:nvPicPr>
          <p:cNvPr id="12" name="Picture 9" descr="H82_13"/>
          <p:cNvPicPr>
            <a:picLocks noChangeAspect="1" noChangeArrowheads="1"/>
          </p:cNvPicPr>
          <p:nvPr/>
        </p:nvPicPr>
        <p:blipFill>
          <a:blip r:embed="rId7"/>
          <a:srcRect/>
          <a:stretch>
            <a:fillRect/>
          </a:stretch>
        </p:blipFill>
        <p:spPr bwMode="auto">
          <a:xfrm>
            <a:off x="5099050" y="3919514"/>
            <a:ext cx="3585973" cy="1309686"/>
          </a:xfrm>
          <a:prstGeom prst="rect">
            <a:avLst/>
          </a:prstGeom>
          <a:noFill/>
          <a:ln w="9525">
            <a:noFill/>
            <a:miter lim="800000"/>
            <a:headEnd/>
            <a:tailEnd/>
          </a:ln>
        </p:spPr>
      </p:pic>
      <p:pic>
        <p:nvPicPr>
          <p:cNvPr id="13" name="Picture 10" descr="H82_14"/>
          <p:cNvPicPr>
            <a:picLocks noChangeAspect="1" noChangeArrowheads="1"/>
          </p:cNvPicPr>
          <p:nvPr/>
        </p:nvPicPr>
        <p:blipFill>
          <a:blip r:embed="rId8"/>
          <a:srcRect/>
          <a:stretch>
            <a:fillRect/>
          </a:stretch>
        </p:blipFill>
        <p:spPr bwMode="auto">
          <a:xfrm>
            <a:off x="5114926" y="5244001"/>
            <a:ext cx="3571056" cy="1281343"/>
          </a:xfrm>
          <a:prstGeom prst="rect">
            <a:avLst/>
          </a:prstGeom>
          <a:noFill/>
          <a:ln w="9525">
            <a:noFill/>
            <a:miter lim="800000"/>
            <a:headEnd/>
            <a:tailEnd/>
          </a:ln>
        </p:spPr>
      </p:pic>
      <p:sp>
        <p:nvSpPr>
          <p:cNvPr id="14" name="Rectangle 11"/>
          <p:cNvSpPr>
            <a:spLocks noChangeArrowheads="1"/>
          </p:cNvSpPr>
          <p:nvPr/>
        </p:nvSpPr>
        <p:spPr bwMode="auto">
          <a:xfrm>
            <a:off x="4706938" y="1427577"/>
            <a:ext cx="572801" cy="4746848"/>
          </a:xfrm>
          <a:prstGeom prst="rect">
            <a:avLst/>
          </a:prstGeom>
          <a:noFill/>
          <a:ln w="9525">
            <a:noFill/>
            <a:miter lim="800000"/>
            <a:headEnd/>
            <a:tailEnd/>
          </a:ln>
        </p:spPr>
        <p:txBody>
          <a:bodyPr/>
          <a:lstStyle/>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1</a:t>
            </a:r>
            <a:r>
              <a:rPr lang="en-US" altLang="zh-CN" sz="2000" b="1" dirty="0">
                <a:solidFill>
                  <a:srgbClr val="0000FF"/>
                </a:solidFill>
                <a:effectLst>
                  <a:outerShdw blurRad="38100" dist="38100" dir="2700000" algn="tl">
                    <a:srgbClr val="C0C0C0"/>
                  </a:outerShdw>
                </a:effectLst>
              </a:rPr>
              <a:t> </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2</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3</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7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5</a:t>
            </a:r>
          </a:p>
        </p:txBody>
      </p:sp>
      <p:sp>
        <p:nvSpPr>
          <p:cNvPr id="15" name="Rectangle 12"/>
          <p:cNvSpPr>
            <a:spLocks noChangeArrowheads="1"/>
          </p:cNvSpPr>
          <p:nvPr/>
        </p:nvSpPr>
        <p:spPr bwMode="auto">
          <a:xfrm>
            <a:off x="173038" y="2059625"/>
            <a:ext cx="893762" cy="3886200"/>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Ⅰ</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1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Ⅱ</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Ⅲ</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baseline="-25000" dirty="0">
              <a:solidFill>
                <a:srgbClr val="0000FF"/>
              </a:solidFill>
              <a:effectLst>
                <a:outerShdw blurRad="38100" dist="38100" dir="2700000" algn="tl">
                  <a:srgbClr val="C0C0C0"/>
                </a:outerShdw>
              </a:effectLst>
            </a:endParaRPr>
          </a:p>
        </p:txBody>
      </p:sp>
    </p:spTree>
    <p:extLst>
      <p:ext uri="{BB962C8B-B14F-4D97-AF65-F5344CB8AC3E}">
        <p14:creationId xmlns:p14="http://schemas.microsoft.com/office/powerpoint/2010/main" val="39281784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a:xfrm>
            <a:off x="-17462" y="188640"/>
            <a:ext cx="4724400" cy="914400"/>
          </a:xfrm>
        </p:spPr>
        <p:txBody>
          <a:bodyPr/>
          <a:lstStyle/>
          <a:p>
            <a:pPr eaLnBrk="1" hangingPunct="1">
              <a:defRPr/>
            </a:pPr>
            <a:r>
              <a:rPr lang="zh-CN" altLang="en-US" dirty="0"/>
              <a:t>四、心肌梗死</a:t>
            </a:r>
            <a:endParaRPr lang="zh-CN" altLang="en-US" b="1" dirty="0" smtClean="0">
              <a:solidFill>
                <a:srgbClr val="FFFFFF"/>
              </a:solidFill>
              <a:latin typeface="宋体" pitchFamily="2" charset="-122"/>
              <a:ea typeface="宋体" pitchFamily="2" charset="-122"/>
            </a:endParaRPr>
          </a:p>
        </p:txBody>
      </p:sp>
      <p:sp>
        <p:nvSpPr>
          <p:cNvPr id="240643" name="Rectangle 3"/>
          <p:cNvSpPr>
            <a:spLocks noGrp="1" noChangeArrowheads="1"/>
          </p:cNvSpPr>
          <p:nvPr>
            <p:ph type="body" idx="1"/>
          </p:nvPr>
        </p:nvSpPr>
        <p:spPr>
          <a:xfrm>
            <a:off x="457200" y="5219700"/>
            <a:ext cx="4114800" cy="503238"/>
          </a:xfrm>
        </p:spPr>
        <p:txBody>
          <a:bodyPr/>
          <a:lstStyle/>
          <a:p>
            <a:pPr eaLnBrk="1" hangingPunct="1">
              <a:buFont typeface="Wingdings" pitchFamily="2" charset="2"/>
              <a:buNone/>
              <a:defRPr/>
            </a:pPr>
            <a:r>
              <a:rPr lang="en-US" altLang="zh-CN" sz="2800" b="1" smtClean="0">
                <a:effectLst>
                  <a:outerShdw blurRad="38100" dist="38100" dir="2700000" algn="tl">
                    <a:srgbClr val="C0C0C0"/>
                  </a:outerShdw>
                </a:effectLst>
                <a:ea typeface="楷体_GB2312" pitchFamily="49" charset="-122"/>
              </a:rPr>
              <a:t>C. </a:t>
            </a:r>
            <a:r>
              <a:rPr lang="zh-CN" altLang="en-US" sz="2800" b="1" smtClean="0">
                <a:effectLst>
                  <a:outerShdw blurRad="38100" dist="38100" dir="2700000" algn="tl">
                    <a:srgbClr val="C0C0C0"/>
                  </a:outerShdw>
                </a:effectLst>
                <a:ea typeface="楷体_GB2312" pitchFamily="49" charset="-122"/>
              </a:rPr>
              <a:t>心肌梗死发生后</a:t>
            </a:r>
            <a:r>
              <a:rPr lang="en-US" altLang="zh-CN" sz="2800" b="1" smtClean="0">
                <a:effectLst>
                  <a:outerShdw blurRad="38100" dist="38100" dir="2700000" algn="tl">
                    <a:srgbClr val="C0C0C0"/>
                  </a:outerShdw>
                </a:effectLst>
                <a:ea typeface="楷体_GB2312" pitchFamily="49" charset="-122"/>
              </a:rPr>
              <a:t>10d</a:t>
            </a:r>
            <a:endParaRPr lang="en-US" altLang="zh-CN" smtClean="0"/>
          </a:p>
        </p:txBody>
      </p:sp>
      <p:pic>
        <p:nvPicPr>
          <p:cNvPr id="107524" name="Picture 4" descr="H82_15"/>
          <p:cNvPicPr>
            <a:picLocks noChangeAspect="1" noChangeArrowheads="1"/>
          </p:cNvPicPr>
          <p:nvPr/>
        </p:nvPicPr>
        <p:blipFill>
          <a:blip r:embed="rId2"/>
          <a:srcRect/>
          <a:stretch>
            <a:fillRect/>
          </a:stretch>
        </p:blipFill>
        <p:spPr bwMode="auto">
          <a:xfrm>
            <a:off x="831850" y="1836738"/>
            <a:ext cx="3800475" cy="1058862"/>
          </a:xfrm>
          <a:prstGeom prst="rect">
            <a:avLst/>
          </a:prstGeom>
          <a:noFill/>
          <a:ln w="9525">
            <a:noFill/>
            <a:miter lim="800000"/>
            <a:headEnd/>
            <a:tailEnd/>
          </a:ln>
        </p:spPr>
      </p:pic>
      <p:pic>
        <p:nvPicPr>
          <p:cNvPr id="107525" name="Picture 5" descr="H82_16"/>
          <p:cNvPicPr>
            <a:picLocks noChangeAspect="1" noChangeArrowheads="1"/>
          </p:cNvPicPr>
          <p:nvPr/>
        </p:nvPicPr>
        <p:blipFill>
          <a:blip r:embed="rId3"/>
          <a:srcRect/>
          <a:stretch>
            <a:fillRect/>
          </a:stretch>
        </p:blipFill>
        <p:spPr bwMode="auto">
          <a:xfrm>
            <a:off x="831850" y="2887663"/>
            <a:ext cx="3816350" cy="1074737"/>
          </a:xfrm>
          <a:prstGeom prst="rect">
            <a:avLst/>
          </a:prstGeom>
          <a:noFill/>
          <a:ln w="9525">
            <a:noFill/>
            <a:miter lim="800000"/>
            <a:headEnd/>
            <a:tailEnd/>
          </a:ln>
        </p:spPr>
      </p:pic>
      <p:pic>
        <p:nvPicPr>
          <p:cNvPr id="107526" name="Picture 6" descr="H82_17"/>
          <p:cNvPicPr>
            <a:picLocks noChangeAspect="1" noChangeArrowheads="1"/>
          </p:cNvPicPr>
          <p:nvPr/>
        </p:nvPicPr>
        <p:blipFill>
          <a:blip r:embed="rId4"/>
          <a:srcRect/>
          <a:stretch>
            <a:fillRect/>
          </a:stretch>
        </p:blipFill>
        <p:spPr bwMode="auto">
          <a:xfrm>
            <a:off x="831850" y="3962400"/>
            <a:ext cx="3816350" cy="1074738"/>
          </a:xfrm>
          <a:prstGeom prst="rect">
            <a:avLst/>
          </a:prstGeom>
          <a:noFill/>
          <a:ln w="9525">
            <a:noFill/>
            <a:miter lim="800000"/>
            <a:headEnd/>
            <a:tailEnd/>
          </a:ln>
        </p:spPr>
      </p:pic>
      <p:pic>
        <p:nvPicPr>
          <p:cNvPr id="107527" name="Picture 7" descr="H82_18"/>
          <p:cNvPicPr>
            <a:picLocks noChangeAspect="1" noChangeArrowheads="1"/>
          </p:cNvPicPr>
          <p:nvPr/>
        </p:nvPicPr>
        <p:blipFill>
          <a:blip r:embed="rId5"/>
          <a:srcRect/>
          <a:stretch>
            <a:fillRect/>
          </a:stretch>
        </p:blipFill>
        <p:spPr bwMode="auto">
          <a:xfrm>
            <a:off x="5099050" y="1258251"/>
            <a:ext cx="3361382" cy="946613"/>
          </a:xfrm>
          <a:prstGeom prst="rect">
            <a:avLst/>
          </a:prstGeom>
          <a:noFill/>
          <a:ln w="9525">
            <a:noFill/>
            <a:miter lim="800000"/>
            <a:headEnd/>
            <a:tailEnd/>
          </a:ln>
        </p:spPr>
      </p:pic>
      <p:pic>
        <p:nvPicPr>
          <p:cNvPr id="107528" name="Picture 8" descr="H82_19"/>
          <p:cNvPicPr>
            <a:picLocks noChangeAspect="1" noChangeArrowheads="1"/>
          </p:cNvPicPr>
          <p:nvPr/>
        </p:nvPicPr>
        <p:blipFill>
          <a:blip r:embed="rId6"/>
          <a:srcRect/>
          <a:stretch>
            <a:fillRect/>
          </a:stretch>
        </p:blipFill>
        <p:spPr bwMode="auto">
          <a:xfrm>
            <a:off x="5099050" y="2254460"/>
            <a:ext cx="3361382" cy="1750604"/>
          </a:xfrm>
          <a:prstGeom prst="rect">
            <a:avLst/>
          </a:prstGeom>
          <a:noFill/>
          <a:ln w="9525">
            <a:noFill/>
            <a:miter lim="800000"/>
            <a:headEnd/>
            <a:tailEnd/>
          </a:ln>
        </p:spPr>
      </p:pic>
      <p:pic>
        <p:nvPicPr>
          <p:cNvPr id="107529" name="Picture 9" descr="H82_20"/>
          <p:cNvPicPr>
            <a:picLocks noChangeAspect="1" noChangeArrowheads="1"/>
          </p:cNvPicPr>
          <p:nvPr/>
        </p:nvPicPr>
        <p:blipFill>
          <a:blip r:embed="rId7"/>
          <a:srcRect/>
          <a:stretch>
            <a:fillRect/>
          </a:stretch>
        </p:blipFill>
        <p:spPr bwMode="auto">
          <a:xfrm>
            <a:off x="5099050" y="4014124"/>
            <a:ext cx="3361382" cy="1215076"/>
          </a:xfrm>
          <a:prstGeom prst="rect">
            <a:avLst/>
          </a:prstGeom>
          <a:noFill/>
          <a:ln w="9525">
            <a:noFill/>
            <a:miter lim="800000"/>
            <a:headEnd/>
            <a:tailEnd/>
          </a:ln>
        </p:spPr>
      </p:pic>
      <p:pic>
        <p:nvPicPr>
          <p:cNvPr id="107530" name="Picture 10" descr="H82_21"/>
          <p:cNvPicPr>
            <a:picLocks noChangeAspect="1" noChangeArrowheads="1"/>
          </p:cNvPicPr>
          <p:nvPr/>
        </p:nvPicPr>
        <p:blipFill>
          <a:blip r:embed="rId8"/>
          <a:srcRect/>
          <a:stretch>
            <a:fillRect/>
          </a:stretch>
        </p:blipFill>
        <p:spPr bwMode="auto">
          <a:xfrm>
            <a:off x="5099050" y="5229200"/>
            <a:ext cx="3361382" cy="1215075"/>
          </a:xfrm>
          <a:prstGeom prst="rect">
            <a:avLst/>
          </a:prstGeom>
          <a:noFill/>
          <a:ln w="9525">
            <a:noFill/>
            <a:miter lim="800000"/>
            <a:headEnd/>
            <a:tailEnd/>
          </a:ln>
        </p:spPr>
      </p:pic>
      <p:sp>
        <p:nvSpPr>
          <p:cNvPr id="240651" name="Rectangle 11"/>
          <p:cNvSpPr>
            <a:spLocks noChangeArrowheads="1"/>
          </p:cNvSpPr>
          <p:nvPr/>
        </p:nvSpPr>
        <p:spPr bwMode="auto">
          <a:xfrm>
            <a:off x="4706938" y="1487760"/>
            <a:ext cx="609600" cy="5181600"/>
          </a:xfrm>
          <a:prstGeom prst="rect">
            <a:avLst/>
          </a:prstGeom>
          <a:noFill/>
          <a:ln w="9525">
            <a:noFill/>
            <a:miter lim="800000"/>
            <a:headEnd/>
            <a:tailEnd/>
          </a:ln>
        </p:spPr>
        <p:txBody>
          <a:bodyPr/>
          <a:lstStyle/>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1</a:t>
            </a:r>
            <a:r>
              <a:rPr lang="en-US" altLang="zh-CN" sz="2000" b="1" dirty="0">
                <a:solidFill>
                  <a:srgbClr val="0000FF"/>
                </a:solidFill>
                <a:effectLst>
                  <a:outerShdw blurRad="38100" dist="38100" dir="2700000" algn="tl">
                    <a:srgbClr val="C0C0C0"/>
                  </a:outerShdw>
                </a:effectLst>
              </a:rPr>
              <a:t> </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2</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3</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7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5</a:t>
            </a:r>
          </a:p>
        </p:txBody>
      </p:sp>
      <p:sp>
        <p:nvSpPr>
          <p:cNvPr id="240652" name="Rectangle 12"/>
          <p:cNvSpPr>
            <a:spLocks noChangeArrowheads="1"/>
          </p:cNvSpPr>
          <p:nvPr/>
        </p:nvSpPr>
        <p:spPr bwMode="auto">
          <a:xfrm>
            <a:off x="249238" y="1828800"/>
            <a:ext cx="893762" cy="3886200"/>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    Ⅰ</a:t>
            </a: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1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   Ⅱ</a:t>
            </a: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12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  Ⅲ</a:t>
            </a: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baseline="-25000">
              <a:solidFill>
                <a:srgbClr val="0000FF"/>
              </a:solidFill>
              <a:effectLst>
                <a:outerShdw blurRad="38100" dist="38100" dir="2700000" algn="tl">
                  <a:srgbClr val="C0C0C0"/>
                </a:outerShdw>
              </a:effectLst>
            </a:endParaRPr>
          </a:p>
        </p:txBody>
      </p:sp>
    </p:spTree>
  </p:cSld>
  <p:clrMapOvr>
    <a:masterClrMapping/>
  </p:clrMapOvr>
  <p:transition advClick="0"/>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心肌梗死定位诊断</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3"/>
          <p:cNvGraphicFramePr>
            <a:graphicFrameLocks noGrp="1"/>
          </p:cNvGraphicFramePr>
          <p:nvPr>
            <p:extLst>
              <p:ext uri="{D42A27DB-BD31-4B8C-83A1-F6EECF244321}">
                <p14:modId xmlns:p14="http://schemas.microsoft.com/office/powerpoint/2010/main" val="4281890564"/>
              </p:ext>
            </p:extLst>
          </p:nvPr>
        </p:nvGraphicFramePr>
        <p:xfrm>
          <a:off x="251520" y="2132856"/>
          <a:ext cx="8496942" cy="3967338"/>
        </p:xfrm>
        <a:graphic>
          <a:graphicData uri="http://schemas.openxmlformats.org/drawingml/2006/table">
            <a:tbl>
              <a:tblPr firstRow="1" firstCol="1">
                <a:tableStyleId>{3C2FFA5D-87B4-456A-9821-1D502468CF0F}</a:tableStyleId>
              </a:tblPr>
              <a:tblGrid>
                <a:gridCol w="1467654"/>
                <a:gridCol w="540715"/>
                <a:gridCol w="540715"/>
                <a:gridCol w="540715"/>
                <a:gridCol w="617959"/>
                <a:gridCol w="617959"/>
                <a:gridCol w="617959"/>
                <a:gridCol w="540715"/>
                <a:gridCol w="617959"/>
                <a:gridCol w="617959"/>
                <a:gridCol w="540715"/>
                <a:gridCol w="617959"/>
                <a:gridCol w="617959"/>
              </a:tblGrid>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zh-CN"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I</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smtClean="0">
                          <a:ln>
                            <a:noFill/>
                          </a:ln>
                          <a:effectLst/>
                        </a:rPr>
                        <a:t>II</a:t>
                      </a:r>
                      <a:endParaRPr kumimoji="0" lang="en-US" altLang="zh-CN" sz="1700" b="1" i="0" u="none" strike="noStrike" cap="none" normalizeH="0" baseline="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III</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smtClean="0">
                          <a:ln>
                            <a:noFill/>
                          </a:ln>
                          <a:effectLst/>
                        </a:rPr>
                        <a:t>avR</a:t>
                      </a:r>
                      <a:endParaRPr kumimoji="0" lang="en-US" altLang="zh-CN" sz="1700" b="1" i="0" u="none" strike="noStrike" cap="none" normalizeH="0" baseline="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err="1" smtClean="0">
                          <a:ln>
                            <a:noFill/>
                          </a:ln>
                          <a:effectLst/>
                        </a:rPr>
                        <a:t>avL</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err="1" smtClean="0">
                          <a:ln>
                            <a:noFill/>
                          </a:ln>
                          <a:effectLst/>
                        </a:rPr>
                        <a:t>avF</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V1</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V2</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V3</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V4</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V5</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1700" u="none" strike="noStrike" cap="none" normalizeH="0" baseline="0" dirty="0" smtClean="0">
                          <a:ln>
                            <a:noFill/>
                          </a:ln>
                          <a:effectLst/>
                        </a:rPr>
                        <a:t>V6</a:t>
                      </a:r>
                      <a:endParaRPr kumimoji="0" lang="en-US" altLang="zh-CN" sz="1700" b="1" i="0" u="none" strike="noStrike" cap="none" normalizeH="0" baseline="0" dirty="0" smtClean="0">
                        <a:ln>
                          <a:noFill/>
                        </a:ln>
                        <a:solidFill>
                          <a:schemeClr val="tx1"/>
                        </a:solidFill>
                        <a:effectLst/>
                        <a:latin typeface="黑体" pitchFamily="2" charset="-122"/>
                        <a:ea typeface="黑体" pitchFamily="2" charset="-122"/>
                      </a:endParaRPr>
                    </a:p>
                  </a:txBody>
                  <a:tcPr anchor="ctr" anchorCtr="1" horzOverflow="overflow"/>
                </a:tc>
              </a:tr>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200" u="none" strike="noStrike" cap="none" normalizeH="0" baseline="0" dirty="0" smtClean="0">
                          <a:ln>
                            <a:noFill/>
                          </a:ln>
                          <a:effectLst/>
                        </a:rPr>
                        <a:t>下壁</a:t>
                      </a:r>
                      <a:endParaRPr kumimoji="0" lang="zh-CN" altLang="en-US" sz="2200" b="1"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dirty="0" smtClean="0">
                          <a:ln>
                            <a:noFill/>
                          </a:ln>
                          <a:effectLst/>
                        </a:rPr>
                        <a:t>—</a:t>
                      </a:r>
                      <a:endParaRPr kumimoji="0" lang="en-US"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r>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200" u="none" strike="noStrike" cap="none" normalizeH="0" baseline="0" dirty="0" smtClean="0">
                          <a:ln>
                            <a:noFill/>
                          </a:ln>
                          <a:effectLst/>
                        </a:rPr>
                        <a:t>广泛前壁</a:t>
                      </a:r>
                      <a:endParaRPr kumimoji="0" lang="zh-CN" altLang="en-US" sz="2200" b="1"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dirty="0" smtClean="0">
                          <a:ln>
                            <a:noFill/>
                          </a:ln>
                          <a:effectLst/>
                        </a:rPr>
                        <a:t>—</a:t>
                      </a:r>
                      <a:endParaRPr kumimoji="0" lang="en-US"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r>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200" u="none" strike="noStrike" cap="none" normalizeH="0" baseline="0" dirty="0" smtClean="0">
                          <a:ln>
                            <a:noFill/>
                          </a:ln>
                          <a:effectLst/>
                        </a:rPr>
                        <a:t>前间壁</a:t>
                      </a:r>
                      <a:endParaRPr kumimoji="0" lang="zh-CN" altLang="en-US" sz="2200" b="1"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dirty="0" smtClean="0">
                          <a:ln>
                            <a:noFill/>
                          </a:ln>
                          <a:effectLst/>
                        </a:rPr>
                        <a:t>—</a:t>
                      </a:r>
                      <a:endParaRPr kumimoji="0" lang="en-US"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r>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200" u="none" strike="noStrike" cap="none" normalizeH="0" baseline="0" dirty="0" smtClean="0">
                          <a:ln>
                            <a:noFill/>
                          </a:ln>
                          <a:effectLst/>
                        </a:rPr>
                        <a:t>前壁</a:t>
                      </a:r>
                      <a:endParaRPr kumimoji="0" lang="zh-CN" altLang="en-US" sz="2200" b="1"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kumimoji="0" lang="zh-CN"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r>
              <a:tr h="661223">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zh-CN" altLang="en-US" sz="2200" u="none" strike="noStrike" cap="none" normalizeH="0" baseline="0" dirty="0" smtClean="0">
                          <a:ln>
                            <a:noFill/>
                          </a:ln>
                          <a:effectLst/>
                        </a:rPr>
                        <a:t>侧壁</a:t>
                      </a:r>
                      <a:endParaRPr kumimoji="0" lang="zh-CN" altLang="en-US" sz="2200" b="1"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dirty="0" smtClean="0">
                          <a:ln>
                            <a:noFill/>
                          </a:ln>
                          <a:effectLst/>
                        </a:rPr>
                        <a:t>—</a:t>
                      </a:r>
                      <a:endParaRPr kumimoji="0" lang="en-US"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smtClean="0">
                          <a:ln>
                            <a:noFill/>
                          </a:ln>
                          <a:effectLst/>
                        </a:rPr>
                        <a:t>+</a:t>
                      </a:r>
                      <a:endParaRPr kumimoji="0" lang="en-US" altLang="zh-CN" sz="2800" b="0" i="0" u="none" strike="noStrike" cap="none" normalizeH="0" baseline="0" smtClean="0">
                        <a:ln>
                          <a:noFill/>
                        </a:ln>
                        <a:solidFill>
                          <a:schemeClr val="tx1"/>
                        </a:solidFill>
                        <a:effectLst/>
                        <a:latin typeface="Arial" charset="0"/>
                        <a:ea typeface="宋体" pitchFamily="2"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altLang="zh-CN" sz="2800" u="none" strike="noStrike" cap="none" normalizeH="0" baseline="0" dirty="0" smtClean="0">
                          <a:ln>
                            <a:noFill/>
                          </a:ln>
                          <a:effectLst/>
                        </a:rPr>
                        <a:t>+</a:t>
                      </a:r>
                      <a:endParaRPr kumimoji="0" lang="en-US" altLang="zh-CN" sz="2800" b="0" i="0" u="none" strike="noStrike" cap="none" normalizeH="0" baseline="0" dirty="0" smtClean="0">
                        <a:ln>
                          <a:noFill/>
                        </a:ln>
                        <a:solidFill>
                          <a:schemeClr val="tx1"/>
                        </a:solidFill>
                        <a:effectLst/>
                        <a:latin typeface="Arial" charset="0"/>
                        <a:ea typeface="宋体" pitchFamily="2" charset="-122"/>
                      </a:endParaRPr>
                    </a:p>
                  </a:txBody>
                  <a:tcPr anchor="ctr" anchorCtr="1" horzOverflow="overflow"/>
                </a:tc>
              </a:tr>
            </a:tbl>
          </a:graphicData>
        </a:graphic>
      </p:graphicFrame>
    </p:spTree>
    <p:extLst>
      <p:ext uri="{BB962C8B-B14F-4D97-AF65-F5344CB8AC3E}">
        <p14:creationId xmlns:p14="http://schemas.microsoft.com/office/powerpoint/2010/main" val="3281321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h06"/>
          <p:cNvPicPr>
            <a:picLocks noChangeAspect="1" noChangeArrowheads="1"/>
          </p:cNvPicPr>
          <p:nvPr/>
        </p:nvPicPr>
        <p:blipFill>
          <a:blip r:embed="rId2"/>
          <a:srcRect/>
          <a:stretch>
            <a:fillRect/>
          </a:stretch>
        </p:blipFill>
        <p:spPr bwMode="auto">
          <a:xfrm>
            <a:off x="323850" y="2438400"/>
            <a:ext cx="3918561" cy="3425825"/>
          </a:xfrm>
          <a:prstGeom prst="rect">
            <a:avLst/>
          </a:prstGeom>
          <a:noFill/>
          <a:ln w="9525">
            <a:noFill/>
            <a:miter lim="800000"/>
            <a:headEnd/>
            <a:tailEnd/>
          </a:ln>
        </p:spPr>
      </p:pic>
      <p:sp>
        <p:nvSpPr>
          <p:cNvPr id="6" name="Rectangle 4"/>
          <p:cNvSpPr>
            <a:spLocks noChangeArrowheads="1"/>
          </p:cNvSpPr>
          <p:nvPr/>
        </p:nvSpPr>
        <p:spPr bwMode="auto">
          <a:xfrm>
            <a:off x="1311275" y="1455440"/>
            <a:ext cx="6537325" cy="533400"/>
          </a:xfrm>
          <a:prstGeom prst="rect">
            <a:avLst/>
          </a:prstGeom>
          <a:solidFill>
            <a:srgbClr val="339966"/>
          </a:solidFill>
          <a:ln w="19050">
            <a:solidFill>
              <a:srgbClr val="808080"/>
            </a:solidFill>
            <a:miter lim="800000"/>
            <a:headEnd/>
            <a:tailEnd/>
          </a:ln>
          <a:effectLst>
            <a:outerShdw dist="53882" dir="2700000" algn="ctr" rotWithShape="0">
              <a:srgbClr val="808080"/>
            </a:outerShdw>
          </a:effectLst>
        </p:spPr>
        <p:txBody>
          <a:bodyPr/>
          <a:lstStyle/>
          <a:p>
            <a:pPr algn="ctr">
              <a:buClr>
                <a:schemeClr val="bg2"/>
              </a:buClr>
              <a:buSzPct val="75000"/>
              <a:buFont typeface="Wingdings" pitchFamily="2" charset="2"/>
              <a:buNone/>
              <a:defRPr/>
            </a:pPr>
            <a:r>
              <a:rPr lang="zh-CN" altLang="en-US" sz="2800" b="1">
                <a:solidFill>
                  <a:srgbClr val="FFFF00"/>
                </a:solidFill>
                <a:effectLst>
                  <a:outerShdw blurRad="38100" dist="38100" dir="2700000" algn="tl">
                    <a:srgbClr val="000000"/>
                  </a:outerShdw>
                </a:effectLst>
                <a:ea typeface="楷体_GB2312" pitchFamily="49" charset="-122"/>
              </a:rPr>
              <a:t>下壁梗死：Ⅱ、Ⅲ、aVF出现坏死型Q波</a:t>
            </a:r>
          </a:p>
        </p:txBody>
      </p:sp>
      <p:pic>
        <p:nvPicPr>
          <p:cNvPr id="7" name="Picture 5" descr="H83_18"/>
          <p:cNvPicPr>
            <a:picLocks noChangeAspect="1" noChangeArrowheads="1"/>
          </p:cNvPicPr>
          <p:nvPr/>
        </p:nvPicPr>
        <p:blipFill>
          <a:blip r:embed="rId3"/>
          <a:srcRect/>
          <a:stretch>
            <a:fillRect/>
          </a:stretch>
        </p:blipFill>
        <p:spPr bwMode="auto">
          <a:xfrm>
            <a:off x="4962525" y="2438400"/>
            <a:ext cx="3800475" cy="1074738"/>
          </a:xfrm>
          <a:prstGeom prst="rect">
            <a:avLst/>
          </a:prstGeom>
          <a:noFill/>
          <a:ln w="9525">
            <a:noFill/>
            <a:miter lim="800000"/>
            <a:headEnd/>
            <a:tailEnd/>
          </a:ln>
        </p:spPr>
      </p:pic>
      <p:pic>
        <p:nvPicPr>
          <p:cNvPr id="8" name="Picture 6" descr="H83_19"/>
          <p:cNvPicPr>
            <a:picLocks noChangeAspect="1" noChangeArrowheads="1"/>
          </p:cNvPicPr>
          <p:nvPr/>
        </p:nvPicPr>
        <p:blipFill>
          <a:blip r:embed="rId4"/>
          <a:srcRect/>
          <a:stretch>
            <a:fillRect/>
          </a:stretch>
        </p:blipFill>
        <p:spPr bwMode="auto">
          <a:xfrm>
            <a:off x="4946650" y="3497263"/>
            <a:ext cx="3816350" cy="1074737"/>
          </a:xfrm>
          <a:prstGeom prst="rect">
            <a:avLst/>
          </a:prstGeom>
          <a:noFill/>
          <a:ln w="9525">
            <a:noFill/>
            <a:miter lim="800000"/>
            <a:headEnd/>
            <a:tailEnd/>
          </a:ln>
        </p:spPr>
      </p:pic>
      <p:pic>
        <p:nvPicPr>
          <p:cNvPr id="9" name="Picture 7" descr="H83_20"/>
          <p:cNvPicPr>
            <a:picLocks noChangeAspect="1" noChangeArrowheads="1"/>
          </p:cNvPicPr>
          <p:nvPr/>
        </p:nvPicPr>
        <p:blipFill>
          <a:blip r:embed="rId5"/>
          <a:srcRect/>
          <a:stretch>
            <a:fillRect/>
          </a:stretch>
        </p:blipFill>
        <p:spPr bwMode="auto">
          <a:xfrm>
            <a:off x="4946650" y="4564063"/>
            <a:ext cx="3816350" cy="1074737"/>
          </a:xfrm>
          <a:prstGeom prst="rect">
            <a:avLst/>
          </a:prstGeom>
          <a:noFill/>
          <a:ln w="9525">
            <a:noFill/>
            <a:miter lim="800000"/>
            <a:headEnd/>
            <a:tailEnd/>
          </a:ln>
        </p:spPr>
      </p:pic>
      <p:sp>
        <p:nvSpPr>
          <p:cNvPr id="10" name="Rectangle 8"/>
          <p:cNvSpPr>
            <a:spLocks noChangeArrowheads="1"/>
          </p:cNvSpPr>
          <p:nvPr/>
        </p:nvSpPr>
        <p:spPr bwMode="auto">
          <a:xfrm>
            <a:off x="4343400" y="2438400"/>
            <a:ext cx="741363" cy="3429000"/>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Ⅱ</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8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  Ⅲ</a:t>
            </a: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endParaRPr lang="en-US" altLang="zh-CN" sz="1200" b="1" dirty="0">
              <a:solidFill>
                <a:srgbClr val="0000FF"/>
              </a:solidFill>
              <a:effectLst>
                <a:outerShdw blurRad="38100" dist="38100" dir="2700000" algn="tl">
                  <a:srgbClr val="C0C0C0"/>
                </a:outerShdw>
              </a:effectLst>
            </a:endParaRPr>
          </a:p>
          <a:p>
            <a:pPr>
              <a:buClr>
                <a:schemeClr val="bg2"/>
              </a:buClr>
              <a:buSzPct val="75000"/>
              <a:buFont typeface="Wingdings" pitchFamily="2" charset="2"/>
              <a:buNone/>
              <a:defRPr/>
            </a:pPr>
            <a:r>
              <a:rPr lang="en-US" altLang="zh-CN" sz="2000" b="1" dirty="0" err="1">
                <a:solidFill>
                  <a:srgbClr val="0000FF"/>
                </a:solidFill>
                <a:effectLst>
                  <a:outerShdw blurRad="38100" dist="38100" dir="2700000" algn="tl">
                    <a:srgbClr val="C0C0C0"/>
                  </a:outerShdw>
                </a:effectLst>
              </a:rPr>
              <a:t>aVF</a:t>
            </a:r>
            <a:r>
              <a:rPr lang="en-US" altLang="zh-CN" sz="2000" b="1" dirty="0">
                <a:solidFill>
                  <a:srgbClr val="0000FF"/>
                </a:solidFill>
                <a:effectLst>
                  <a:outerShdw blurRad="38100" dist="38100" dir="2700000" algn="tl">
                    <a:srgbClr val="C0C0C0"/>
                  </a:outerShdw>
                </a:effectLst>
              </a:rPr>
              <a:t> </a:t>
            </a:r>
            <a:endParaRPr lang="en-US" altLang="zh-CN" sz="2000" b="1" baseline="-25000" dirty="0">
              <a:solidFill>
                <a:srgbClr val="0000FF"/>
              </a:solidFill>
              <a:effectLst>
                <a:outerShdw blurRad="38100" dist="38100" dir="2700000" algn="tl">
                  <a:srgbClr val="C0C0C0"/>
                </a:outerShdw>
              </a:effectLst>
            </a:endParaRPr>
          </a:p>
        </p:txBody>
      </p:sp>
    </p:spTree>
    <p:extLst>
      <p:ext uri="{BB962C8B-B14F-4D97-AF65-F5344CB8AC3E}">
        <p14:creationId xmlns:p14="http://schemas.microsoft.com/office/powerpoint/2010/main" val="2069354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4" name="Rectangle 2"/>
          <p:cNvSpPr txBox="1">
            <a:spLocks noRot="1" noChangeArrowheads="1"/>
          </p:cNvSpPr>
          <p:nvPr/>
        </p:nvSpPr>
        <p:spPr bwMode="auto">
          <a:xfrm>
            <a:off x="251520" y="1484784"/>
            <a:ext cx="504056" cy="46085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a:lstStyle>
          <a:p>
            <a:pPr eaLnBrk="1" hangingPunct="1"/>
            <a:r>
              <a:rPr lang="zh-CN" altLang="en-US" b="1" smtClean="0">
                <a:solidFill>
                  <a:schemeClr val="tx2"/>
                </a:solidFill>
                <a:latin typeface="宋体" pitchFamily="2" charset="-122"/>
                <a:ea typeface="宋体" pitchFamily="2" charset="-122"/>
              </a:rPr>
              <a:t>急性下壁心肌梗死</a:t>
            </a:r>
            <a:endParaRPr lang="zh-CN" altLang="en-US" b="1" dirty="0" smtClean="0">
              <a:solidFill>
                <a:schemeClr val="tx2"/>
              </a:solidFill>
              <a:latin typeface="宋体" pitchFamily="2" charset="-122"/>
              <a:ea typeface="宋体" pitchFamily="2" charset="-122"/>
            </a:endParaRPr>
          </a:p>
        </p:txBody>
      </p:sp>
      <p:pic>
        <p:nvPicPr>
          <p:cNvPr id="5" name="Picture 3"/>
          <p:cNvPicPr>
            <a:picLocks noChangeAspect="1" noChangeArrowheads="1"/>
          </p:cNvPicPr>
          <p:nvPr/>
        </p:nvPicPr>
        <p:blipFill>
          <a:blip r:embed="rId2"/>
          <a:srcRect/>
          <a:stretch>
            <a:fillRect/>
          </a:stretch>
        </p:blipFill>
        <p:spPr>
          <a:xfrm>
            <a:off x="971600" y="1268760"/>
            <a:ext cx="7716788" cy="5112568"/>
          </a:xfrm>
          <a:prstGeom prst="rect">
            <a:avLst/>
          </a:prstGeom>
          <a:ln w="57150">
            <a:solidFill>
              <a:schemeClr val="hlink"/>
            </a:solidFill>
          </a:ln>
        </p:spPr>
      </p:pic>
    </p:spTree>
    <p:extLst>
      <p:ext uri="{BB962C8B-B14F-4D97-AF65-F5344CB8AC3E}">
        <p14:creationId xmlns:p14="http://schemas.microsoft.com/office/powerpoint/2010/main" val="10748995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4" name="Rectangle 3"/>
          <p:cNvSpPr txBox="1">
            <a:spLocks noChangeArrowheads="1"/>
          </p:cNvSpPr>
          <p:nvPr/>
        </p:nvSpPr>
        <p:spPr>
          <a:xfrm>
            <a:off x="1585913" y="1143000"/>
            <a:ext cx="6586487" cy="533400"/>
          </a:xfrm>
          <a:prstGeom prst="rect">
            <a:avLst/>
          </a:prstGeom>
          <a:solidFill>
            <a:srgbClr val="339966"/>
          </a:solidFill>
          <a:ln w="19050">
            <a:solidFill>
              <a:srgbClr val="808080"/>
            </a:solidFill>
          </a:ln>
          <a:effectLst>
            <a:outerShdw dist="53882" dir="2700000" algn="ctr" rotWithShape="0">
              <a:schemeClr val="bg2"/>
            </a:outerShdw>
          </a:effec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marL="701675" indent="-701675" algn="ctr" eaLnBrk="1" hangingPunct="1">
              <a:spcBef>
                <a:spcPct val="0"/>
              </a:spcBef>
              <a:buFont typeface="Wingdings" pitchFamily="2" charset="2"/>
              <a:buNone/>
              <a:tabLst>
                <a:tab pos="1905000" algn="l"/>
              </a:tabLst>
              <a:defRPr/>
            </a:pPr>
            <a:r>
              <a:rPr lang="zh-CN" altLang="en-US" sz="2800" b="1" smtClean="0">
                <a:solidFill>
                  <a:srgbClr val="FFFF00"/>
                </a:solidFill>
                <a:effectLst>
                  <a:outerShdw blurRad="38100" dist="38100" dir="2700000" algn="tl">
                    <a:srgbClr val="000000"/>
                  </a:outerShdw>
                </a:effectLst>
                <a:ea typeface="楷体_GB2312" pitchFamily="49" charset="-122"/>
              </a:rPr>
              <a:t>前间隔梗死：</a:t>
            </a:r>
            <a:r>
              <a:rPr lang="en-US" altLang="zh-CN" sz="2800" b="1" smtClean="0">
                <a:solidFill>
                  <a:srgbClr val="FFFF00"/>
                </a:solidFill>
                <a:effectLst>
                  <a:outerShdw blurRad="38100" dist="38100" dir="2700000" algn="tl">
                    <a:srgbClr val="000000"/>
                  </a:outerShdw>
                </a:effectLst>
                <a:ea typeface="楷体_GB2312" pitchFamily="49" charset="-122"/>
              </a:rPr>
              <a:t>V</a:t>
            </a:r>
            <a:r>
              <a:rPr lang="en-US" altLang="zh-CN" sz="2800" b="1" baseline="-25000" smtClean="0">
                <a:solidFill>
                  <a:srgbClr val="FFFF00"/>
                </a:solidFill>
                <a:effectLst>
                  <a:outerShdw blurRad="38100" dist="38100" dir="2700000" algn="tl">
                    <a:srgbClr val="000000"/>
                  </a:outerShdw>
                </a:effectLst>
                <a:ea typeface="楷体_GB2312" pitchFamily="49" charset="-122"/>
              </a:rPr>
              <a:t>1</a:t>
            </a:r>
            <a:r>
              <a:rPr lang="zh-CN" altLang="en-US" sz="2800" b="1" smtClean="0">
                <a:solidFill>
                  <a:srgbClr val="FFFF00"/>
                </a:solidFill>
                <a:effectLst>
                  <a:outerShdw blurRad="38100" dist="38100" dir="2700000" algn="tl">
                    <a:srgbClr val="000000"/>
                  </a:outerShdw>
                </a:effectLst>
                <a:ea typeface="楷体_GB2312" pitchFamily="49" charset="-122"/>
              </a:rPr>
              <a:t>－</a:t>
            </a:r>
            <a:r>
              <a:rPr lang="en-US" altLang="zh-CN" sz="2800" b="1" smtClean="0">
                <a:solidFill>
                  <a:srgbClr val="FFFF00"/>
                </a:solidFill>
                <a:effectLst>
                  <a:outerShdw blurRad="38100" dist="38100" dir="2700000" algn="tl">
                    <a:srgbClr val="000000"/>
                  </a:outerShdw>
                </a:effectLst>
                <a:ea typeface="楷体_GB2312" pitchFamily="49" charset="-122"/>
              </a:rPr>
              <a:t>V</a:t>
            </a:r>
            <a:r>
              <a:rPr lang="en-US" altLang="zh-CN" sz="2800" b="1" baseline="-25000" smtClean="0">
                <a:solidFill>
                  <a:srgbClr val="FFFF00"/>
                </a:solidFill>
                <a:effectLst>
                  <a:outerShdw blurRad="38100" dist="38100" dir="2700000" algn="tl">
                    <a:srgbClr val="000000"/>
                  </a:outerShdw>
                </a:effectLst>
                <a:ea typeface="楷体_GB2312" pitchFamily="49" charset="-122"/>
              </a:rPr>
              <a:t>3</a:t>
            </a:r>
            <a:r>
              <a:rPr lang="zh-CN" altLang="en-US" sz="2800" b="1" smtClean="0">
                <a:solidFill>
                  <a:srgbClr val="FFFF00"/>
                </a:solidFill>
                <a:effectLst>
                  <a:outerShdw blurRad="38100" dist="38100" dir="2700000" algn="tl">
                    <a:srgbClr val="000000"/>
                  </a:outerShdw>
                </a:effectLst>
                <a:ea typeface="楷体_GB2312" pitchFamily="49" charset="-122"/>
              </a:rPr>
              <a:t>出现坏死型</a:t>
            </a:r>
            <a:r>
              <a:rPr lang="en-US" altLang="zh-CN" sz="2800" b="1" smtClean="0">
                <a:solidFill>
                  <a:srgbClr val="FFFF00"/>
                </a:solidFill>
                <a:effectLst>
                  <a:outerShdw blurRad="38100" dist="38100" dir="2700000" algn="tl">
                    <a:srgbClr val="000000"/>
                  </a:outerShdw>
                </a:effectLst>
                <a:ea typeface="楷体_GB2312" pitchFamily="49" charset="-122"/>
              </a:rPr>
              <a:t>Q</a:t>
            </a:r>
            <a:r>
              <a:rPr lang="zh-CN" altLang="en-US" sz="2800" b="1" smtClean="0">
                <a:solidFill>
                  <a:srgbClr val="FFFF00"/>
                </a:solidFill>
                <a:effectLst>
                  <a:outerShdw blurRad="38100" dist="38100" dir="2700000" algn="tl">
                    <a:srgbClr val="000000"/>
                  </a:outerShdw>
                </a:effectLst>
                <a:ea typeface="楷体_GB2312" pitchFamily="49" charset="-122"/>
              </a:rPr>
              <a:t>波</a:t>
            </a:r>
            <a:endParaRPr lang="zh-CN" altLang="en-US" sz="2800" b="1" dirty="0" smtClean="0">
              <a:solidFill>
                <a:srgbClr val="FFFF00"/>
              </a:solidFill>
              <a:effectLst>
                <a:outerShdw blurRad="38100" dist="38100" dir="2700000" algn="tl">
                  <a:srgbClr val="000000"/>
                </a:outerShdw>
              </a:effectLst>
              <a:ea typeface="楷体_GB2312" pitchFamily="49" charset="-122"/>
            </a:endParaRPr>
          </a:p>
        </p:txBody>
      </p:sp>
      <p:pic>
        <p:nvPicPr>
          <p:cNvPr id="5" name="Picture 4" descr="h06"/>
          <p:cNvPicPr>
            <a:picLocks noChangeAspect="1" noChangeArrowheads="1"/>
          </p:cNvPicPr>
          <p:nvPr/>
        </p:nvPicPr>
        <p:blipFill>
          <a:blip r:embed="rId2"/>
          <a:srcRect/>
          <a:stretch>
            <a:fillRect/>
          </a:stretch>
        </p:blipFill>
        <p:spPr bwMode="auto">
          <a:xfrm>
            <a:off x="304800" y="2276872"/>
            <a:ext cx="3979168" cy="3512741"/>
          </a:xfrm>
          <a:prstGeom prst="rect">
            <a:avLst/>
          </a:prstGeom>
          <a:noFill/>
          <a:ln w="9525">
            <a:noFill/>
            <a:miter lim="800000"/>
            <a:headEnd/>
            <a:tailEnd/>
          </a:ln>
        </p:spPr>
      </p:pic>
      <p:pic>
        <p:nvPicPr>
          <p:cNvPr id="6" name="Picture 5" descr="H82_05"/>
          <p:cNvPicPr>
            <a:picLocks noChangeAspect="1" noChangeArrowheads="1"/>
          </p:cNvPicPr>
          <p:nvPr/>
        </p:nvPicPr>
        <p:blipFill>
          <a:blip r:embed="rId3"/>
          <a:srcRect/>
          <a:stretch>
            <a:fillRect/>
          </a:stretch>
        </p:blipFill>
        <p:spPr bwMode="auto">
          <a:xfrm>
            <a:off x="4953000" y="3119438"/>
            <a:ext cx="3832225" cy="2003425"/>
          </a:xfrm>
          <a:prstGeom prst="rect">
            <a:avLst/>
          </a:prstGeom>
          <a:noFill/>
          <a:ln w="9525">
            <a:noFill/>
            <a:miter lim="800000"/>
            <a:headEnd/>
            <a:tailEnd/>
          </a:ln>
        </p:spPr>
      </p:pic>
      <p:pic>
        <p:nvPicPr>
          <p:cNvPr id="7" name="Picture 6" descr="H82_04"/>
          <p:cNvPicPr>
            <a:picLocks noChangeAspect="1" noChangeArrowheads="1"/>
          </p:cNvPicPr>
          <p:nvPr/>
        </p:nvPicPr>
        <p:blipFill>
          <a:blip r:embed="rId4"/>
          <a:srcRect/>
          <a:stretch>
            <a:fillRect/>
          </a:stretch>
        </p:blipFill>
        <p:spPr bwMode="auto">
          <a:xfrm>
            <a:off x="4991100" y="1828800"/>
            <a:ext cx="3800475" cy="1363663"/>
          </a:xfrm>
          <a:prstGeom prst="rect">
            <a:avLst/>
          </a:prstGeom>
          <a:noFill/>
          <a:ln w="9525">
            <a:noFill/>
            <a:miter lim="800000"/>
            <a:headEnd/>
            <a:tailEnd/>
          </a:ln>
        </p:spPr>
      </p:pic>
      <p:pic>
        <p:nvPicPr>
          <p:cNvPr id="8" name="Picture 7" descr="H82_06"/>
          <p:cNvPicPr>
            <a:picLocks noChangeAspect="1" noChangeArrowheads="1"/>
          </p:cNvPicPr>
          <p:nvPr/>
        </p:nvPicPr>
        <p:blipFill>
          <a:blip r:embed="rId5"/>
          <a:srcRect/>
          <a:stretch>
            <a:fillRect/>
          </a:stretch>
        </p:blipFill>
        <p:spPr bwMode="auto">
          <a:xfrm>
            <a:off x="4968875" y="5054600"/>
            <a:ext cx="3816350" cy="1363663"/>
          </a:xfrm>
          <a:prstGeom prst="rect">
            <a:avLst/>
          </a:prstGeom>
          <a:noFill/>
          <a:ln w="9525">
            <a:noFill/>
            <a:miter lim="800000"/>
            <a:headEnd/>
            <a:tailEnd/>
          </a:ln>
        </p:spPr>
      </p:pic>
      <p:sp>
        <p:nvSpPr>
          <p:cNvPr id="9" name="Rectangle 8"/>
          <p:cNvSpPr>
            <a:spLocks noChangeArrowheads="1"/>
          </p:cNvSpPr>
          <p:nvPr/>
        </p:nvSpPr>
        <p:spPr bwMode="auto">
          <a:xfrm>
            <a:off x="4572000" y="2190328"/>
            <a:ext cx="609600" cy="4191000"/>
          </a:xfrm>
          <a:prstGeom prst="rect">
            <a:avLst/>
          </a:prstGeom>
          <a:noFill/>
          <a:ln w="9525">
            <a:noFill/>
            <a:miter lim="800000"/>
            <a:headEnd/>
            <a:tailEnd/>
          </a:ln>
        </p:spPr>
        <p:txBody>
          <a:bodyPr/>
          <a:lstStyle/>
          <a:p>
            <a:pPr marL="342900" indent="-342900">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V</a:t>
            </a:r>
            <a:r>
              <a:rPr lang="en-US" altLang="zh-CN" sz="2000" b="1" baseline="-25000">
                <a:solidFill>
                  <a:srgbClr val="0000FF"/>
                </a:solidFill>
                <a:effectLst>
                  <a:outerShdw blurRad="38100" dist="38100" dir="2700000" algn="tl">
                    <a:srgbClr val="C0C0C0"/>
                  </a:outerShdw>
                </a:effectLst>
              </a:rPr>
              <a:t>1</a:t>
            </a:r>
            <a:r>
              <a:rPr lang="en-US" altLang="zh-CN" sz="2000" b="1">
                <a:solidFill>
                  <a:srgbClr val="0000FF"/>
                </a:solidFill>
                <a:effectLst>
                  <a:outerShdw blurRad="38100" dist="38100" dir="2700000" algn="tl">
                    <a:srgbClr val="C0C0C0"/>
                  </a:outerShdw>
                </a:effectLst>
              </a:rPr>
              <a:t> </a:t>
            </a: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8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V</a:t>
            </a:r>
            <a:r>
              <a:rPr lang="en-US" altLang="zh-CN" sz="2000" b="1" baseline="-25000">
                <a:solidFill>
                  <a:srgbClr val="0000FF"/>
                </a:solidFill>
                <a:effectLst>
                  <a:outerShdw blurRad="38100" dist="38100" dir="2700000" algn="tl">
                    <a:srgbClr val="C0C0C0"/>
                  </a:outerShdw>
                </a:effectLst>
              </a:rPr>
              <a:t>2</a:t>
            </a: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400" b="1">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a:solidFill>
                  <a:srgbClr val="0000FF"/>
                </a:solidFill>
                <a:effectLst>
                  <a:outerShdw blurRad="38100" dist="38100" dir="2700000" algn="tl">
                    <a:srgbClr val="C0C0C0"/>
                  </a:outerShdw>
                </a:effectLst>
              </a:rPr>
              <a:t>V</a:t>
            </a:r>
            <a:r>
              <a:rPr lang="en-US" altLang="zh-CN" sz="2000" b="1" baseline="-25000">
                <a:solidFill>
                  <a:srgbClr val="0000FF"/>
                </a:solidFill>
                <a:effectLst>
                  <a:outerShdw blurRad="38100" dist="38100" dir="2700000" algn="tl">
                    <a:srgbClr val="C0C0C0"/>
                  </a:outerShdw>
                </a:effectLst>
              </a:rPr>
              <a:t>3</a:t>
            </a:r>
          </a:p>
          <a:p>
            <a:pPr marL="342900" indent="-342900">
              <a:buClr>
                <a:schemeClr val="bg2"/>
              </a:buClr>
              <a:buSzPct val="75000"/>
              <a:buFont typeface="Wingdings" pitchFamily="2" charset="2"/>
              <a:buNone/>
              <a:defRPr/>
            </a:pPr>
            <a:endParaRPr lang="en-US" altLang="zh-CN" sz="2000" b="1" baseline="-25000">
              <a:solidFill>
                <a:srgbClr val="0000FF"/>
              </a:solidFill>
              <a:effectLst>
                <a:outerShdw blurRad="38100" dist="38100" dir="2700000" algn="tl">
                  <a:srgbClr val="C0C0C0"/>
                </a:outerShdw>
              </a:effectLst>
            </a:endParaRPr>
          </a:p>
        </p:txBody>
      </p:sp>
    </p:spTree>
    <p:extLst>
      <p:ext uri="{BB962C8B-B14F-4D97-AF65-F5344CB8AC3E}">
        <p14:creationId xmlns:p14="http://schemas.microsoft.com/office/powerpoint/2010/main" val="20528682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4" name="Rectangle 2"/>
          <p:cNvSpPr txBox="1">
            <a:spLocks noRot="1" noChangeArrowheads="1"/>
          </p:cNvSpPr>
          <p:nvPr/>
        </p:nvSpPr>
        <p:spPr bwMode="auto">
          <a:xfrm>
            <a:off x="8394060" y="1196752"/>
            <a:ext cx="756748" cy="544752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a:lstStyle>
          <a:p>
            <a:pPr eaLnBrk="1" hangingPunct="1"/>
            <a:r>
              <a:rPr lang="zh-CN" altLang="en-US" b="1" smtClean="0">
                <a:solidFill>
                  <a:schemeClr val="tx2"/>
                </a:solidFill>
                <a:latin typeface="宋体" pitchFamily="2" charset="-122"/>
                <a:ea typeface="宋体" pitchFamily="2" charset="-122"/>
              </a:rPr>
              <a:t>急性前间壁心肌梗死</a:t>
            </a:r>
            <a:endParaRPr lang="zh-CN" altLang="en-US" b="1" dirty="0" smtClean="0">
              <a:solidFill>
                <a:schemeClr val="tx2"/>
              </a:solidFill>
              <a:latin typeface="宋体" pitchFamily="2" charset="-122"/>
              <a:ea typeface="宋体" pitchFamily="2" charset="-122"/>
            </a:endParaRPr>
          </a:p>
        </p:txBody>
      </p:sp>
      <p:pic>
        <p:nvPicPr>
          <p:cNvPr id="5" name="Picture 3"/>
          <p:cNvPicPr>
            <a:picLocks noChangeAspect="1" noChangeArrowheads="1"/>
          </p:cNvPicPr>
          <p:nvPr/>
        </p:nvPicPr>
        <p:blipFill rotWithShape="1">
          <a:blip r:embed="rId2"/>
          <a:srcRect t="14143"/>
          <a:stretch/>
        </p:blipFill>
        <p:spPr>
          <a:xfrm>
            <a:off x="251520" y="1556792"/>
            <a:ext cx="7937004" cy="4327676"/>
          </a:xfrm>
          <a:prstGeom prst="rect">
            <a:avLst/>
          </a:prstGeom>
          <a:ln w="57150">
            <a:solidFill>
              <a:schemeClr val="hlink"/>
            </a:solidFill>
          </a:ln>
        </p:spPr>
      </p:pic>
    </p:spTree>
    <p:extLst>
      <p:ext uri="{BB962C8B-B14F-4D97-AF65-F5344CB8AC3E}">
        <p14:creationId xmlns:p14="http://schemas.microsoft.com/office/powerpoint/2010/main" val="2776251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一、心房肥大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256187" y="2393162"/>
            <a:ext cx="618058" cy="2862322"/>
          </a:xfrm>
          <a:prstGeom prst="rect">
            <a:avLst/>
          </a:prstGeom>
          <a:noFill/>
          <a:ln w="9525">
            <a:noFill/>
            <a:miter lim="800000"/>
            <a:headEnd/>
            <a:tailEnd/>
          </a:ln>
          <a:effectLst/>
        </p:spPr>
        <p:txBody>
          <a:bodyPr wrap="square">
            <a:spAutoFit/>
          </a:bodyPr>
          <a:lstStyle/>
          <a:p>
            <a:pPr>
              <a:defRPr/>
            </a:pPr>
            <a:r>
              <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rPr>
              <a:t>左心房肥大</a:t>
            </a:r>
          </a:p>
        </p:txBody>
      </p:sp>
      <p:pic>
        <p:nvPicPr>
          <p:cNvPr id="6" name="Picture 3" descr="12"/>
          <p:cNvPicPr>
            <a:picLocks noChangeAspect="1" noChangeArrowheads="1"/>
          </p:cNvPicPr>
          <p:nvPr/>
        </p:nvPicPr>
        <p:blipFill>
          <a:blip r:embed="rId2"/>
          <a:srcRect/>
          <a:stretch>
            <a:fillRect/>
          </a:stretch>
        </p:blipFill>
        <p:spPr bwMode="auto">
          <a:xfrm>
            <a:off x="874245" y="1124744"/>
            <a:ext cx="7543800" cy="5399158"/>
          </a:xfrm>
          <a:prstGeom prst="rect">
            <a:avLst/>
          </a:prstGeom>
          <a:noFill/>
          <a:ln w="9525">
            <a:noFill/>
            <a:miter lim="800000"/>
            <a:headEnd/>
            <a:tailEnd/>
          </a:ln>
        </p:spPr>
      </p:pic>
    </p:spTree>
    <p:extLst>
      <p:ext uri="{BB962C8B-B14F-4D97-AF65-F5344CB8AC3E}">
        <p14:creationId xmlns:p14="http://schemas.microsoft.com/office/powerpoint/2010/main" val="24735927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四、心肌梗死</a:t>
            </a:r>
          </a:p>
        </p:txBody>
      </p:sp>
      <p:sp>
        <p:nvSpPr>
          <p:cNvPr id="3" name="内容占位符 2"/>
          <p:cNvSpPr>
            <a:spLocks noGrp="1"/>
          </p:cNvSpPr>
          <p:nvPr>
            <p:ph idx="1"/>
          </p:nvPr>
        </p:nvSpPr>
        <p:spPr/>
        <p:txBody>
          <a:bodyPr/>
          <a:lstStyle/>
          <a:p>
            <a:r>
              <a:rPr lang="zh-CN" altLang="en-US" dirty="0">
                <a:latin typeface="宋体" pitchFamily="2" charset="-122"/>
                <a:ea typeface="宋体" pitchFamily="2" charset="-122"/>
              </a:rPr>
              <a:t>急性广泛前壁心肌梗死</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3" descr="H82_18"/>
          <p:cNvPicPr>
            <a:picLocks noChangeAspect="1" noChangeArrowheads="1"/>
          </p:cNvPicPr>
          <p:nvPr/>
        </p:nvPicPr>
        <p:blipFill>
          <a:blip r:embed="rId2"/>
          <a:srcRect/>
          <a:stretch>
            <a:fillRect/>
          </a:stretch>
        </p:blipFill>
        <p:spPr bwMode="auto">
          <a:xfrm>
            <a:off x="679450" y="1923703"/>
            <a:ext cx="3816350" cy="1074737"/>
          </a:xfrm>
          <a:prstGeom prst="rect">
            <a:avLst/>
          </a:prstGeom>
          <a:noFill/>
          <a:ln w="9525">
            <a:noFill/>
            <a:miter lim="800000"/>
            <a:headEnd/>
            <a:tailEnd/>
          </a:ln>
        </p:spPr>
      </p:pic>
      <p:pic>
        <p:nvPicPr>
          <p:cNvPr id="6" name="Picture 4" descr="H82_19"/>
          <p:cNvPicPr>
            <a:picLocks noChangeAspect="1" noChangeArrowheads="1"/>
          </p:cNvPicPr>
          <p:nvPr/>
        </p:nvPicPr>
        <p:blipFill>
          <a:blip r:embed="rId3"/>
          <a:srcRect/>
          <a:stretch>
            <a:fillRect/>
          </a:stretch>
        </p:blipFill>
        <p:spPr bwMode="auto">
          <a:xfrm>
            <a:off x="679450" y="3379440"/>
            <a:ext cx="3816350" cy="1987550"/>
          </a:xfrm>
          <a:prstGeom prst="rect">
            <a:avLst/>
          </a:prstGeom>
          <a:noFill/>
          <a:ln w="9525">
            <a:noFill/>
            <a:miter lim="800000"/>
            <a:headEnd/>
            <a:tailEnd/>
          </a:ln>
        </p:spPr>
      </p:pic>
      <p:pic>
        <p:nvPicPr>
          <p:cNvPr id="7" name="Picture 5" descr="H82_20"/>
          <p:cNvPicPr>
            <a:picLocks noChangeAspect="1" noChangeArrowheads="1"/>
          </p:cNvPicPr>
          <p:nvPr/>
        </p:nvPicPr>
        <p:blipFill>
          <a:blip r:embed="rId4"/>
          <a:srcRect/>
          <a:stretch>
            <a:fillRect/>
          </a:stretch>
        </p:blipFill>
        <p:spPr bwMode="auto">
          <a:xfrm>
            <a:off x="4953000" y="1923703"/>
            <a:ext cx="3816350" cy="1379537"/>
          </a:xfrm>
          <a:prstGeom prst="rect">
            <a:avLst/>
          </a:prstGeom>
          <a:noFill/>
          <a:ln w="9525">
            <a:noFill/>
            <a:miter lim="800000"/>
            <a:headEnd/>
            <a:tailEnd/>
          </a:ln>
        </p:spPr>
      </p:pic>
      <p:pic>
        <p:nvPicPr>
          <p:cNvPr id="8" name="Picture 6" descr="H82_21"/>
          <p:cNvPicPr>
            <a:picLocks noChangeAspect="1" noChangeArrowheads="1"/>
          </p:cNvPicPr>
          <p:nvPr/>
        </p:nvPicPr>
        <p:blipFill>
          <a:blip r:embed="rId5"/>
          <a:srcRect/>
          <a:stretch>
            <a:fillRect/>
          </a:stretch>
        </p:blipFill>
        <p:spPr bwMode="auto">
          <a:xfrm>
            <a:off x="4946650" y="3989040"/>
            <a:ext cx="3816350" cy="1379538"/>
          </a:xfrm>
          <a:prstGeom prst="rect">
            <a:avLst/>
          </a:prstGeom>
          <a:noFill/>
          <a:ln w="9525">
            <a:noFill/>
            <a:miter lim="800000"/>
            <a:headEnd/>
            <a:tailEnd/>
          </a:ln>
        </p:spPr>
      </p:pic>
      <p:sp>
        <p:nvSpPr>
          <p:cNvPr id="9" name="Rectangle 7"/>
          <p:cNvSpPr>
            <a:spLocks noChangeArrowheads="1"/>
          </p:cNvSpPr>
          <p:nvPr/>
        </p:nvSpPr>
        <p:spPr bwMode="auto">
          <a:xfrm>
            <a:off x="304800" y="1855440"/>
            <a:ext cx="609600" cy="3733800"/>
          </a:xfrm>
          <a:prstGeom prst="rect">
            <a:avLst/>
          </a:prstGeom>
          <a:noFill/>
          <a:ln w="9525">
            <a:noFill/>
            <a:miter lim="800000"/>
            <a:headEnd/>
            <a:tailEnd/>
          </a:ln>
        </p:spPr>
        <p:txBody>
          <a:bodyPr/>
          <a:lstStyle/>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1</a:t>
            </a:r>
            <a:r>
              <a:rPr lang="en-US" altLang="zh-CN" sz="2000" b="1" dirty="0">
                <a:solidFill>
                  <a:srgbClr val="0000FF"/>
                </a:solidFill>
                <a:effectLst>
                  <a:outerShdw blurRad="38100" dist="38100" dir="2700000" algn="tl">
                    <a:srgbClr val="C0C0C0"/>
                  </a:outerShdw>
                </a:effectLst>
              </a:rPr>
              <a:t> </a:t>
            </a: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endParaRPr lang="en-US" altLang="zh-CN" sz="2000" b="1" dirty="0">
              <a:solidFill>
                <a:srgbClr val="0000FF"/>
              </a:solidFill>
              <a:effectLst>
                <a:outerShdw blurRad="38100" dist="38100" dir="2700000" algn="tl">
                  <a:srgbClr val="C0C0C0"/>
                </a:outerShdw>
              </a:effectLst>
            </a:endParaRPr>
          </a:p>
          <a:p>
            <a:pPr marL="342900" indent="-342900">
              <a:buClr>
                <a:schemeClr val="bg2"/>
              </a:buClr>
              <a:buSzPct val="75000"/>
              <a:buFont typeface="Wingdings" pitchFamily="2" charset="2"/>
              <a:buNone/>
              <a:defRPr/>
            </a:pPr>
            <a:r>
              <a:rPr lang="en-US" altLang="zh-CN" sz="2000" b="1" dirty="0">
                <a:solidFill>
                  <a:srgbClr val="0000FF"/>
                </a:solidFill>
                <a:effectLst>
                  <a:outerShdw blurRad="38100" dist="38100" dir="2700000" algn="tl">
                    <a:srgbClr val="C0C0C0"/>
                  </a:outerShdw>
                </a:effectLst>
              </a:rPr>
              <a:t>V</a:t>
            </a:r>
            <a:r>
              <a:rPr lang="en-US" altLang="zh-CN" sz="2000" b="1" baseline="-25000" dirty="0">
                <a:solidFill>
                  <a:srgbClr val="0000FF"/>
                </a:solidFill>
                <a:effectLst>
                  <a:outerShdw blurRad="38100" dist="38100" dir="2700000" algn="tl">
                    <a:srgbClr val="C0C0C0"/>
                  </a:outerShdw>
                </a:effectLst>
              </a:rPr>
              <a:t>2</a:t>
            </a:r>
          </a:p>
        </p:txBody>
      </p:sp>
      <p:sp>
        <p:nvSpPr>
          <p:cNvPr id="10" name="Rectangle 8"/>
          <p:cNvSpPr txBox="1">
            <a:spLocks noChangeArrowheads="1"/>
          </p:cNvSpPr>
          <p:nvPr/>
        </p:nvSpPr>
        <p:spPr bwMode="auto">
          <a:xfrm>
            <a:off x="4572000" y="2060847"/>
            <a:ext cx="609600" cy="3658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spcBef>
                <a:spcPct val="0"/>
              </a:spcBef>
              <a:buFont typeface="Wingdings" pitchFamily="2" charset="2"/>
              <a:buNone/>
              <a:defRPr/>
            </a:pPr>
            <a:r>
              <a:rPr lang="en-US" altLang="zh-CN" sz="2000" b="1" dirty="0" smtClean="0">
                <a:solidFill>
                  <a:srgbClr val="0000FF"/>
                </a:solidFill>
                <a:effectLst>
                  <a:outerShdw blurRad="38100" dist="38100" dir="2700000" algn="tl">
                    <a:srgbClr val="C0C0C0"/>
                  </a:outerShdw>
                </a:effectLst>
              </a:rPr>
              <a:t>V</a:t>
            </a:r>
            <a:r>
              <a:rPr lang="en-US" altLang="zh-CN" sz="2000" b="1" baseline="-25000" dirty="0" smtClean="0">
                <a:solidFill>
                  <a:srgbClr val="0000FF"/>
                </a:solidFill>
                <a:effectLst>
                  <a:outerShdw blurRad="38100" dist="38100" dir="2700000" algn="tl">
                    <a:srgbClr val="C0C0C0"/>
                  </a:outerShdw>
                </a:effectLst>
              </a:rPr>
              <a:t>4</a:t>
            </a:r>
            <a:r>
              <a:rPr lang="en-US" altLang="zh-CN" sz="2000" b="1" dirty="0" smtClean="0">
                <a:solidFill>
                  <a:srgbClr val="0000FF"/>
                </a:solidFill>
                <a:effectLst>
                  <a:outerShdw blurRad="38100" dist="38100" dir="2700000" algn="tl">
                    <a:srgbClr val="C0C0C0"/>
                  </a:outerShdw>
                </a:effectLst>
              </a:rPr>
              <a:t> </a:t>
            </a:r>
          </a:p>
          <a:p>
            <a:pPr eaLnBrk="1" hangingPunct="1">
              <a:spcBef>
                <a:spcPct val="0"/>
              </a:spcBef>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endParaRPr lang="en-US" altLang="zh-CN" sz="20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endParaRPr lang="en-US" altLang="zh-CN" sz="1400" b="1" dirty="0" smtClean="0">
              <a:solidFill>
                <a:srgbClr val="0000FF"/>
              </a:solidFill>
              <a:effectLst>
                <a:outerShdw blurRad="38100" dist="38100" dir="2700000" algn="tl">
                  <a:srgbClr val="C0C0C0"/>
                </a:outerShdw>
              </a:effectLst>
            </a:endParaRPr>
          </a:p>
          <a:p>
            <a:pPr eaLnBrk="1" hangingPunct="1">
              <a:spcBef>
                <a:spcPct val="0"/>
              </a:spcBef>
              <a:buFont typeface="Wingdings" pitchFamily="2" charset="2"/>
              <a:buNone/>
              <a:defRPr/>
            </a:pPr>
            <a:r>
              <a:rPr lang="en-US" altLang="zh-CN" sz="2000" b="1" dirty="0" smtClean="0">
                <a:solidFill>
                  <a:srgbClr val="0000FF"/>
                </a:solidFill>
                <a:effectLst>
                  <a:outerShdw blurRad="38100" dist="38100" dir="2700000" algn="tl">
                    <a:srgbClr val="C0C0C0"/>
                  </a:outerShdw>
                </a:effectLst>
              </a:rPr>
              <a:t>V</a:t>
            </a:r>
            <a:r>
              <a:rPr lang="en-US" altLang="zh-CN" sz="2000" b="1" baseline="-25000" dirty="0" smtClean="0">
                <a:solidFill>
                  <a:srgbClr val="0000FF"/>
                </a:solidFill>
                <a:effectLst>
                  <a:outerShdw blurRad="38100" dist="38100" dir="2700000" algn="tl">
                    <a:srgbClr val="C0C0C0"/>
                  </a:outerShdw>
                </a:effectLst>
              </a:rPr>
              <a:t>6</a:t>
            </a:r>
          </a:p>
        </p:txBody>
      </p:sp>
      <p:sp>
        <p:nvSpPr>
          <p:cNvPr id="11" name="Rectangle 9"/>
          <p:cNvSpPr>
            <a:spLocks noChangeArrowheads="1"/>
          </p:cNvSpPr>
          <p:nvPr/>
        </p:nvSpPr>
        <p:spPr bwMode="auto">
          <a:xfrm>
            <a:off x="990600" y="5410200"/>
            <a:ext cx="7162800" cy="990600"/>
          </a:xfrm>
          <a:prstGeom prst="rect">
            <a:avLst/>
          </a:prstGeom>
          <a:noFill/>
          <a:ln w="9525">
            <a:noFill/>
            <a:miter lim="800000"/>
            <a:headEnd/>
            <a:tailEnd/>
          </a:ln>
        </p:spPr>
        <p:txBody>
          <a:bodyPr/>
          <a:lstStyle/>
          <a:p>
            <a:pPr>
              <a:buClr>
                <a:schemeClr val="bg2"/>
              </a:buClr>
              <a:buSzPct val="75000"/>
              <a:buFont typeface="Wingdings" pitchFamily="2" charset="2"/>
              <a:buNone/>
              <a:defRPr/>
            </a:pPr>
            <a:r>
              <a:rPr lang="en-US" altLang="zh-CN" sz="2800" b="1" dirty="0">
                <a:solidFill>
                  <a:srgbClr val="692AA2"/>
                </a:solidFill>
                <a:effectLst>
                  <a:outerShdw blurRad="38100" dist="38100" dir="2700000" algn="tl">
                    <a:srgbClr val="C0C0C0"/>
                  </a:outerShdw>
                </a:effectLst>
                <a:ea typeface="楷体_GB2312" pitchFamily="49" charset="-122"/>
              </a:rPr>
              <a:t>        V</a:t>
            </a:r>
            <a:r>
              <a:rPr lang="en-US" altLang="zh-CN" sz="2800" b="1" baseline="-25000" dirty="0">
                <a:solidFill>
                  <a:srgbClr val="692AA2"/>
                </a:solidFill>
                <a:effectLst>
                  <a:outerShdw blurRad="38100" dist="38100" dir="2700000" algn="tl">
                    <a:srgbClr val="C0C0C0"/>
                  </a:outerShdw>
                </a:effectLst>
                <a:ea typeface="楷体_GB2312" pitchFamily="49" charset="-122"/>
              </a:rPr>
              <a:t>1</a:t>
            </a:r>
            <a:r>
              <a:rPr lang="zh-CN" altLang="en-US" sz="2800" b="1" dirty="0">
                <a:solidFill>
                  <a:srgbClr val="692AA2"/>
                </a:solidFill>
                <a:effectLst>
                  <a:outerShdw blurRad="38100" dist="38100" dir="2700000" algn="tl">
                    <a:srgbClr val="C0C0C0"/>
                  </a:outerShdw>
                </a:effectLst>
                <a:ea typeface="楷体_GB2312" pitchFamily="49" charset="-122"/>
              </a:rPr>
              <a:t>－</a:t>
            </a:r>
            <a:r>
              <a:rPr lang="en-US" altLang="zh-CN" sz="2800" b="1" dirty="0">
                <a:solidFill>
                  <a:srgbClr val="692AA2"/>
                </a:solidFill>
                <a:effectLst>
                  <a:outerShdw blurRad="38100" dist="38100" dir="2700000" algn="tl">
                    <a:srgbClr val="C0C0C0"/>
                  </a:outerShdw>
                </a:effectLst>
                <a:ea typeface="楷体_GB2312" pitchFamily="49" charset="-122"/>
              </a:rPr>
              <a:t>V</a:t>
            </a:r>
            <a:r>
              <a:rPr lang="en-US" altLang="zh-CN" sz="2800" b="1" baseline="-25000" dirty="0">
                <a:solidFill>
                  <a:srgbClr val="692AA2"/>
                </a:solidFill>
                <a:effectLst>
                  <a:outerShdw blurRad="38100" dist="38100" dir="2700000" algn="tl">
                    <a:srgbClr val="C0C0C0"/>
                  </a:outerShdw>
                </a:effectLst>
                <a:ea typeface="楷体_GB2312" pitchFamily="49" charset="-122"/>
              </a:rPr>
              <a:t>6</a:t>
            </a:r>
            <a:r>
              <a:rPr lang="zh-CN" altLang="en-US" sz="2800" b="1" dirty="0">
                <a:solidFill>
                  <a:srgbClr val="692AA2"/>
                </a:solidFill>
                <a:effectLst>
                  <a:outerShdw blurRad="38100" dist="38100" dir="2700000" algn="tl">
                    <a:srgbClr val="C0C0C0"/>
                  </a:outerShdw>
                </a:effectLst>
                <a:ea typeface="楷体_GB2312" pitchFamily="49" charset="-122"/>
              </a:rPr>
              <a:t>均可见病理性</a:t>
            </a:r>
            <a:r>
              <a:rPr lang="en-US" altLang="zh-CN" sz="2800" b="1" dirty="0">
                <a:solidFill>
                  <a:srgbClr val="692AA2"/>
                </a:solidFill>
                <a:effectLst>
                  <a:outerShdw blurRad="38100" dist="38100" dir="2700000" algn="tl">
                    <a:srgbClr val="C0C0C0"/>
                  </a:outerShdw>
                </a:effectLst>
                <a:ea typeface="楷体_GB2312" pitchFamily="49" charset="-122"/>
              </a:rPr>
              <a:t>Q</a:t>
            </a:r>
            <a:r>
              <a:rPr lang="zh-CN" altLang="en-US" sz="2800" b="1" dirty="0">
                <a:solidFill>
                  <a:srgbClr val="692AA2"/>
                </a:solidFill>
                <a:effectLst>
                  <a:outerShdw blurRad="38100" dist="38100" dir="2700000" algn="tl">
                    <a:srgbClr val="C0C0C0"/>
                  </a:outerShdw>
                </a:effectLst>
                <a:ea typeface="楷体_GB2312" pitchFamily="49" charset="-122"/>
              </a:rPr>
              <a:t>波，以及</a:t>
            </a:r>
            <a:r>
              <a:rPr lang="en-US" altLang="zh-CN" sz="2800" b="1" dirty="0">
                <a:solidFill>
                  <a:srgbClr val="692AA2"/>
                </a:solidFill>
                <a:effectLst>
                  <a:outerShdw blurRad="38100" dist="38100" dir="2700000" algn="tl">
                    <a:srgbClr val="C0C0C0"/>
                  </a:outerShdw>
                </a:effectLst>
                <a:ea typeface="楷体_GB2312" pitchFamily="49" charset="-122"/>
              </a:rPr>
              <a:t>ST</a:t>
            </a:r>
            <a:r>
              <a:rPr lang="zh-CN" altLang="en-US" sz="2800" b="1" dirty="0">
                <a:solidFill>
                  <a:srgbClr val="692AA2"/>
                </a:solidFill>
                <a:effectLst>
                  <a:outerShdw blurRad="38100" dist="38100" dir="2700000" algn="tl">
                    <a:srgbClr val="C0C0C0"/>
                  </a:outerShdw>
                </a:effectLst>
                <a:ea typeface="楷体_GB2312" pitchFamily="49" charset="-122"/>
              </a:rPr>
              <a:t>段和</a:t>
            </a:r>
            <a:r>
              <a:rPr lang="en-US" altLang="zh-CN" sz="2800" b="1" dirty="0">
                <a:solidFill>
                  <a:srgbClr val="692AA2"/>
                </a:solidFill>
                <a:effectLst>
                  <a:outerShdw blurRad="38100" dist="38100" dir="2700000" algn="tl">
                    <a:srgbClr val="C0C0C0"/>
                  </a:outerShdw>
                </a:effectLst>
                <a:ea typeface="楷体_GB2312" pitchFamily="49" charset="-122"/>
              </a:rPr>
              <a:t>T</a:t>
            </a:r>
            <a:r>
              <a:rPr lang="zh-CN" altLang="en-US" sz="2800" b="1" dirty="0">
                <a:solidFill>
                  <a:srgbClr val="692AA2"/>
                </a:solidFill>
                <a:effectLst>
                  <a:outerShdw blurRad="38100" dist="38100" dir="2700000" algn="tl">
                    <a:srgbClr val="C0C0C0"/>
                  </a:outerShdw>
                </a:effectLst>
                <a:ea typeface="楷体_GB2312" pitchFamily="49" charset="-122"/>
              </a:rPr>
              <a:t>波的改变，提示有广泛前壁心肌梗死。</a:t>
            </a:r>
            <a:endParaRPr lang="zh-CN" altLang="en-US" sz="2000" b="1" dirty="0">
              <a:solidFill>
                <a:srgbClr val="692AA2"/>
              </a:solidFill>
              <a:effectLst>
                <a:outerShdw blurRad="38100" dist="38100" dir="2700000" algn="tl">
                  <a:srgbClr val="C0C0C0"/>
                </a:outerShdw>
              </a:effectLst>
            </a:endParaRPr>
          </a:p>
        </p:txBody>
      </p:sp>
    </p:spTree>
    <p:extLst>
      <p:ext uri="{BB962C8B-B14F-4D97-AF65-F5344CB8AC3E}">
        <p14:creationId xmlns:p14="http://schemas.microsoft.com/office/powerpoint/2010/main" val="31156665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a:t>
            </a:r>
            <a:r>
              <a:rPr lang="zh-CN" altLang="en-US" dirty="0" smtClean="0"/>
              <a:t>、心律失常</a:t>
            </a:r>
            <a:endParaRPr lang="zh-CN" altLang="en-US" dirty="0"/>
          </a:p>
        </p:txBody>
      </p:sp>
      <p:sp>
        <p:nvSpPr>
          <p:cNvPr id="3" name="内容占位符 2"/>
          <p:cNvSpPr>
            <a:spLocks noGrp="1"/>
          </p:cNvSpPr>
          <p:nvPr>
            <p:ph idx="1"/>
          </p:nvPr>
        </p:nvSpPr>
        <p:spPr/>
        <p:txBody>
          <a:bodyPr/>
          <a:lstStyle/>
          <a:p>
            <a:pPr eaLnBrk="1" hangingPunct="1">
              <a:lnSpc>
                <a:spcPct val="160000"/>
              </a:lnSpc>
              <a:buNone/>
            </a:pPr>
            <a:r>
              <a:rPr lang="zh-CN" altLang="en-US" sz="3200" b="1" dirty="0">
                <a:solidFill>
                  <a:srgbClr val="3333CC"/>
                </a:solidFill>
                <a:latin typeface="黑体" pitchFamily="2" charset="-122"/>
                <a:ea typeface="黑体" pitchFamily="2" charset="-122"/>
              </a:rPr>
              <a:t>心律失常（</a:t>
            </a:r>
            <a:r>
              <a:rPr lang="en-US" altLang="zh-CN" sz="3200" b="1" dirty="0">
                <a:solidFill>
                  <a:srgbClr val="3333CC"/>
                </a:solidFill>
                <a:latin typeface="黑体" pitchFamily="2" charset="-122"/>
                <a:ea typeface="黑体" pitchFamily="2" charset="-122"/>
              </a:rPr>
              <a:t>cardiac arrhythmia</a:t>
            </a:r>
            <a:r>
              <a:rPr lang="zh-CN" altLang="en-US" sz="3200" b="1" dirty="0">
                <a:solidFill>
                  <a:srgbClr val="3333CC"/>
                </a:solidFill>
                <a:latin typeface="黑体" pitchFamily="2" charset="-122"/>
                <a:ea typeface="黑体" pitchFamily="2" charset="-122"/>
              </a:rPr>
              <a:t>）</a:t>
            </a:r>
          </a:p>
          <a:p>
            <a:pPr marL="0" indent="449263" eaLnBrk="1" hangingPunct="1">
              <a:lnSpc>
                <a:spcPct val="160000"/>
              </a:lnSpc>
              <a:buNone/>
            </a:pPr>
            <a:r>
              <a:rPr lang="zh-CN" altLang="en-US" sz="2800" b="1" dirty="0" smtClean="0">
                <a:latin typeface="楷体_GB2312" pitchFamily="49" charset="-122"/>
                <a:ea typeface="楷体_GB2312" pitchFamily="49" charset="-122"/>
              </a:rPr>
              <a:t>是</a:t>
            </a:r>
            <a:r>
              <a:rPr lang="zh-CN" altLang="en-US" sz="2800" b="1" dirty="0">
                <a:latin typeface="楷体_GB2312" pitchFamily="49" charset="-122"/>
                <a:ea typeface="楷体_GB2312" pitchFamily="49" charset="-122"/>
              </a:rPr>
              <a:t>指心脏冲动的</a:t>
            </a:r>
            <a:r>
              <a:rPr lang="zh-CN" altLang="en-US" sz="2800" b="1" dirty="0">
                <a:solidFill>
                  <a:srgbClr val="A51394"/>
                </a:solidFill>
                <a:latin typeface="楷体_GB2312" pitchFamily="49" charset="-122"/>
                <a:ea typeface="楷体_GB2312" pitchFamily="49" charset="-122"/>
              </a:rPr>
              <a:t>频率、节律、起源部位、传导速度与激动次序</a:t>
            </a:r>
            <a:r>
              <a:rPr lang="zh-CN" altLang="en-US" sz="2800" b="1" dirty="0">
                <a:latin typeface="楷体_GB2312" pitchFamily="49" charset="-122"/>
                <a:ea typeface="楷体_GB2312" pitchFamily="49" charset="-122"/>
              </a:rPr>
              <a:t>的</a:t>
            </a:r>
            <a:r>
              <a:rPr lang="zh-CN" altLang="en-US" sz="2800" b="1" dirty="0" smtClean="0">
                <a:latin typeface="楷体_GB2312" pitchFamily="49" charset="-122"/>
                <a:ea typeface="楷体_GB2312" pitchFamily="49" charset="-122"/>
              </a:rPr>
              <a:t>异常</a:t>
            </a:r>
            <a:endParaRPr lang="zh-CN" altLang="en-US" sz="2800" b="1" dirty="0">
              <a:latin typeface="楷体_GB2312" pitchFamily="49" charset="-122"/>
              <a:ea typeface="楷体_GB2312" pitchFamily="49" charset="-122"/>
            </a:endParaRPr>
          </a:p>
          <a:p>
            <a:pPr marL="0" indent="449263" eaLnBrk="1" hangingPunct="1">
              <a:lnSpc>
                <a:spcPct val="160000"/>
              </a:lnSpc>
              <a:buNone/>
            </a:pPr>
            <a:r>
              <a:rPr lang="zh-CN" altLang="en-US" sz="2800" b="1" dirty="0" smtClean="0">
                <a:latin typeface="楷体_GB2312" pitchFamily="49" charset="-122"/>
                <a:ea typeface="楷体_GB2312" pitchFamily="49" charset="-122"/>
              </a:rPr>
              <a:t>在</a:t>
            </a:r>
            <a:r>
              <a:rPr lang="zh-CN" altLang="en-US" sz="2800" b="1" dirty="0">
                <a:latin typeface="楷体_GB2312" pitchFamily="49" charset="-122"/>
                <a:ea typeface="楷体_GB2312" pitchFamily="49" charset="-122"/>
              </a:rPr>
              <a:t>临床上各种心律失常可单独出现，也可同时出现，表现形式较为</a:t>
            </a:r>
            <a:r>
              <a:rPr lang="zh-CN" altLang="en-US" sz="2800" b="1" dirty="0" smtClean="0">
                <a:latin typeface="楷体_GB2312" pitchFamily="49" charset="-122"/>
                <a:ea typeface="楷体_GB2312" pitchFamily="49" charset="-122"/>
              </a:rPr>
              <a:t>复杂</a:t>
            </a:r>
            <a:endParaRPr lang="zh-CN" altLang="en-US" sz="2800" b="1"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540171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dirty="0"/>
              <a:t>心脏</a:t>
            </a:r>
            <a:r>
              <a:rPr lang="zh-CN" altLang="en-US" dirty="0" smtClean="0"/>
              <a:t>特殊传导系统</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p:cNvPicPr>
            <a:picLocks noChangeAspect="1" noChangeArrowheads="1"/>
          </p:cNvPicPr>
          <p:nvPr/>
        </p:nvPicPr>
        <p:blipFill>
          <a:blip r:embed="rId2"/>
          <a:srcRect t="32520" b="15253"/>
          <a:stretch>
            <a:fillRect/>
          </a:stretch>
        </p:blipFill>
        <p:spPr bwMode="auto">
          <a:xfrm>
            <a:off x="1524000" y="1787872"/>
            <a:ext cx="4560168" cy="3496129"/>
          </a:xfrm>
          <a:prstGeom prst="rect">
            <a:avLst/>
          </a:prstGeom>
          <a:noFill/>
          <a:ln w="9525">
            <a:noFill/>
            <a:miter lim="800000"/>
            <a:headEnd/>
            <a:tailEnd/>
          </a:ln>
        </p:spPr>
      </p:pic>
      <p:sp>
        <p:nvSpPr>
          <p:cNvPr id="6" name="圆角矩形 5"/>
          <p:cNvSpPr/>
          <p:nvPr/>
        </p:nvSpPr>
        <p:spPr>
          <a:xfrm>
            <a:off x="1527495" y="5284001"/>
            <a:ext cx="5256584" cy="9144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defRPr/>
            </a:pPr>
            <a:r>
              <a:rPr lang="zh-CN" altLang="en-US" sz="2400" b="1" dirty="0">
                <a:solidFill>
                  <a:schemeClr val="bg1"/>
                </a:solidFill>
                <a:latin typeface="黑体" pitchFamily="49" charset="-122"/>
                <a:ea typeface="黑体" pitchFamily="49" charset="-122"/>
              </a:rPr>
              <a:t>窦房结→结间束→房室结→希氏束→</a:t>
            </a:r>
          </a:p>
          <a:p>
            <a:pPr>
              <a:defRPr/>
            </a:pPr>
            <a:r>
              <a:rPr lang="zh-CN" altLang="en-US" sz="2400" b="1" dirty="0">
                <a:solidFill>
                  <a:schemeClr val="bg1"/>
                </a:solidFill>
                <a:latin typeface="黑体" pitchFamily="49" charset="-122"/>
                <a:ea typeface="黑体" pitchFamily="49" charset="-122"/>
              </a:rPr>
              <a:t>左右束支及浦肯野纤维</a:t>
            </a:r>
            <a:r>
              <a:rPr lang="zh-CN" altLang="en-US" sz="2400" b="1" dirty="0" smtClean="0">
                <a:solidFill>
                  <a:schemeClr val="bg1"/>
                </a:solidFill>
                <a:latin typeface="黑体" pitchFamily="49" charset="-122"/>
                <a:ea typeface="黑体" pitchFamily="49" charset="-122"/>
              </a:rPr>
              <a:t>网</a:t>
            </a:r>
            <a:endParaRPr lang="zh-CN" altLang="en-US" sz="2400"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val="22985962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sz="3200" dirty="0">
                <a:latin typeface="宋体" pitchFamily="2" charset="-122"/>
                <a:ea typeface="宋体" pitchFamily="2" charset="-122"/>
              </a:rPr>
              <a:t>心律失常的分类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2"/>
          <p:cNvSpPr txBox="1">
            <a:spLocks noChangeArrowheads="1"/>
          </p:cNvSpPr>
          <p:nvPr/>
        </p:nvSpPr>
        <p:spPr bwMode="auto">
          <a:xfrm>
            <a:off x="252536" y="2117873"/>
            <a:ext cx="4038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lang="zh-CN" altLang="en-US" sz="2800" b="0" dirty="0" smtClean="0">
                <a:solidFill>
                  <a:srgbClr val="1D1496"/>
                </a:solidFill>
                <a:latin typeface="+mn-lt"/>
                <a:ea typeface="+mn-ea"/>
                <a:cs typeface="+mn-cs"/>
              </a:defRPr>
            </a:lvl2pPr>
            <a:lvl3pPr marL="1143000" indent="-228600" algn="l" rtl="0" eaLnBrk="0" fontAlgn="base" hangingPunct="0">
              <a:spcBef>
                <a:spcPct val="20000"/>
              </a:spcBef>
              <a:spcAft>
                <a:spcPct val="0"/>
              </a:spcAft>
              <a:buClr>
                <a:schemeClr val="tx1"/>
              </a:buClr>
              <a:buChar char="•"/>
              <a:defRPr lang="zh-CN" altLang="en-US" sz="2600" dirty="0" smtClean="0">
                <a:solidFill>
                  <a:srgbClr val="692AA2"/>
                </a:solidFill>
                <a:latin typeface="Arial" pitchFamily="34" charset="0"/>
              </a:defRPr>
            </a:lvl3pPr>
            <a:lvl4pPr marL="1600200" indent="-228600" algn="l" rtl="0" eaLnBrk="0" fontAlgn="base" hangingPunct="0">
              <a:spcBef>
                <a:spcPct val="20000"/>
              </a:spcBef>
              <a:spcAft>
                <a:spcPct val="0"/>
              </a:spcAft>
              <a:buChar char="–"/>
              <a:defRPr lang="zh-CN" altLang="en-US" sz="2600" dirty="0" smtClean="0">
                <a:solidFill>
                  <a:srgbClr val="0070C0"/>
                </a:solidFill>
                <a:latin typeface="Arial" pitchFamily="34" charset="0"/>
              </a:defRPr>
            </a:lvl4pPr>
            <a:lvl5pPr marL="2057400" indent="-228600" algn="l" rtl="0" eaLnBrk="0" fontAlgn="base" hangingPunct="0">
              <a:spcBef>
                <a:spcPct val="20000"/>
              </a:spcBef>
              <a:spcAft>
                <a:spcPct val="0"/>
              </a:spcAft>
              <a:buChar char="»"/>
              <a:defRPr lang="zh-CN" altLang="en-US" sz="2400" dirty="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endParaRPr lang="en-US" altLang="zh-CN" sz="2800" smtClean="0"/>
          </a:p>
          <a:p>
            <a:pPr eaLnBrk="1" hangingPunct="1"/>
            <a:endParaRPr lang="en-US" altLang="zh-CN" sz="2800" dirty="0" smtClean="0"/>
          </a:p>
        </p:txBody>
      </p:sp>
      <p:sp>
        <p:nvSpPr>
          <p:cNvPr id="6" name="Rectangle 3"/>
          <p:cNvSpPr>
            <a:spLocks noChangeArrowheads="1"/>
          </p:cNvSpPr>
          <p:nvPr/>
        </p:nvSpPr>
        <p:spPr bwMode="auto">
          <a:xfrm>
            <a:off x="455649" y="2801461"/>
            <a:ext cx="1774825" cy="649287"/>
          </a:xfrm>
          <a:prstGeom prst="rect">
            <a:avLst/>
          </a:prstGeom>
          <a:solidFill>
            <a:srgbClr val="FFFF99">
              <a:alpha val="18039"/>
            </a:srgbClr>
          </a:solidFill>
          <a:ln w="9525">
            <a:solidFill>
              <a:srgbClr val="FFCC99"/>
            </a:solidFill>
            <a:miter lim="800000"/>
            <a:headEnd/>
            <a:tailEnd/>
          </a:ln>
        </p:spPr>
        <p:txBody>
          <a:bodyPr wrap="none" anchor="ctr"/>
          <a:lstStyle/>
          <a:p>
            <a:pPr algn="ctr"/>
            <a:r>
              <a:rPr lang="zh-CN" altLang="en-US" sz="2400" b="1" dirty="0">
                <a:solidFill>
                  <a:srgbClr val="8018A0"/>
                </a:solidFill>
              </a:rPr>
              <a:t>按发生原理</a:t>
            </a:r>
          </a:p>
        </p:txBody>
      </p:sp>
      <p:sp>
        <p:nvSpPr>
          <p:cNvPr id="7" name="Rectangle 4"/>
          <p:cNvSpPr>
            <a:spLocks noChangeArrowheads="1"/>
          </p:cNvSpPr>
          <p:nvPr/>
        </p:nvSpPr>
        <p:spPr bwMode="auto">
          <a:xfrm>
            <a:off x="326776" y="5573861"/>
            <a:ext cx="1879973" cy="649287"/>
          </a:xfrm>
          <a:prstGeom prst="rect">
            <a:avLst/>
          </a:prstGeom>
          <a:solidFill>
            <a:srgbClr val="FFFF99">
              <a:alpha val="18039"/>
            </a:srgbClr>
          </a:solidFill>
          <a:ln w="9525">
            <a:solidFill>
              <a:srgbClr val="FFCC99"/>
            </a:solidFill>
            <a:miter lim="800000"/>
            <a:headEnd/>
            <a:tailEnd/>
          </a:ln>
        </p:spPr>
        <p:txBody>
          <a:bodyPr wrap="none" anchor="ctr"/>
          <a:lstStyle/>
          <a:p>
            <a:pPr algn="ctr"/>
            <a:r>
              <a:rPr lang="zh-CN" altLang="en-US" sz="2400" b="1" dirty="0">
                <a:solidFill>
                  <a:srgbClr val="8018A0"/>
                </a:solidFill>
              </a:rPr>
              <a:t>按心率快慢</a:t>
            </a:r>
          </a:p>
        </p:txBody>
      </p:sp>
      <p:sp>
        <p:nvSpPr>
          <p:cNvPr id="8" name="Line 5"/>
          <p:cNvSpPr>
            <a:spLocks noChangeShapeType="1"/>
          </p:cNvSpPr>
          <p:nvPr/>
        </p:nvSpPr>
        <p:spPr bwMode="auto">
          <a:xfrm>
            <a:off x="2429832" y="2398102"/>
            <a:ext cx="288925" cy="0"/>
          </a:xfrm>
          <a:prstGeom prst="line">
            <a:avLst/>
          </a:prstGeom>
          <a:noFill/>
          <a:ln w="9525">
            <a:solidFill>
              <a:srgbClr val="FFCC99"/>
            </a:solidFill>
            <a:round/>
            <a:headEnd/>
            <a:tailEnd/>
          </a:ln>
        </p:spPr>
        <p:txBody>
          <a:bodyPr/>
          <a:lstStyle/>
          <a:p>
            <a:endParaRPr lang="zh-CN" altLang="en-US"/>
          </a:p>
        </p:txBody>
      </p:sp>
      <p:sp>
        <p:nvSpPr>
          <p:cNvPr id="9" name="Line 6"/>
          <p:cNvSpPr>
            <a:spLocks noChangeShapeType="1"/>
          </p:cNvSpPr>
          <p:nvPr/>
        </p:nvSpPr>
        <p:spPr bwMode="auto">
          <a:xfrm>
            <a:off x="2422649" y="4141936"/>
            <a:ext cx="288925" cy="0"/>
          </a:xfrm>
          <a:prstGeom prst="line">
            <a:avLst/>
          </a:prstGeom>
          <a:noFill/>
          <a:ln w="9525">
            <a:solidFill>
              <a:srgbClr val="FFCC99"/>
            </a:solidFill>
            <a:round/>
            <a:headEnd/>
            <a:tailEnd/>
          </a:ln>
        </p:spPr>
        <p:txBody>
          <a:bodyPr/>
          <a:lstStyle/>
          <a:p>
            <a:endParaRPr lang="zh-CN" altLang="en-US"/>
          </a:p>
        </p:txBody>
      </p:sp>
      <p:sp>
        <p:nvSpPr>
          <p:cNvPr id="10" name="Line 7"/>
          <p:cNvSpPr>
            <a:spLocks noChangeShapeType="1"/>
          </p:cNvSpPr>
          <p:nvPr/>
        </p:nvSpPr>
        <p:spPr bwMode="auto">
          <a:xfrm flipH="1">
            <a:off x="2422649" y="2380455"/>
            <a:ext cx="15016" cy="1761479"/>
          </a:xfrm>
          <a:prstGeom prst="line">
            <a:avLst/>
          </a:prstGeom>
          <a:noFill/>
          <a:ln w="9525">
            <a:solidFill>
              <a:srgbClr val="FFCC99"/>
            </a:solidFill>
            <a:round/>
            <a:headEnd/>
            <a:tailEnd/>
          </a:ln>
        </p:spPr>
        <p:txBody>
          <a:bodyPr/>
          <a:lstStyle/>
          <a:p>
            <a:endParaRPr lang="zh-CN" altLang="en-US"/>
          </a:p>
        </p:txBody>
      </p:sp>
      <p:sp>
        <p:nvSpPr>
          <p:cNvPr id="11" name="Text Box 8"/>
          <p:cNvSpPr txBox="1">
            <a:spLocks noChangeArrowheads="1"/>
          </p:cNvSpPr>
          <p:nvPr/>
        </p:nvSpPr>
        <p:spPr bwMode="auto">
          <a:xfrm>
            <a:off x="2718757" y="2094399"/>
            <a:ext cx="1630363" cy="461665"/>
          </a:xfrm>
          <a:prstGeom prst="rect">
            <a:avLst/>
          </a:prstGeom>
          <a:noFill/>
          <a:ln w="9525">
            <a:noFill/>
            <a:miter lim="800000"/>
            <a:headEnd/>
            <a:tailEnd/>
          </a:ln>
        </p:spPr>
        <p:txBody>
          <a:bodyPr wrap="square">
            <a:spAutoFit/>
          </a:bodyPr>
          <a:lstStyle/>
          <a:p>
            <a:pPr>
              <a:spcBef>
                <a:spcPct val="50000"/>
              </a:spcBef>
            </a:pPr>
            <a:r>
              <a:rPr lang="zh-CN" altLang="en-US" sz="2400" b="1" dirty="0">
                <a:solidFill>
                  <a:srgbClr val="8018A0"/>
                </a:solidFill>
              </a:rPr>
              <a:t>起源异常</a:t>
            </a:r>
            <a:r>
              <a:rPr lang="zh-CN" altLang="en-US" sz="2400" dirty="0"/>
              <a:t> </a:t>
            </a:r>
          </a:p>
        </p:txBody>
      </p:sp>
      <p:sp>
        <p:nvSpPr>
          <p:cNvPr id="12" name="Text Box 9"/>
          <p:cNvSpPr txBox="1">
            <a:spLocks noChangeArrowheads="1"/>
          </p:cNvSpPr>
          <p:nvPr/>
        </p:nvSpPr>
        <p:spPr bwMode="auto">
          <a:xfrm>
            <a:off x="2663949" y="3824733"/>
            <a:ext cx="2016125"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8018A0"/>
                </a:solidFill>
              </a:rPr>
              <a:t>传导异常</a:t>
            </a:r>
            <a:r>
              <a:rPr lang="zh-CN" altLang="en-US" sz="2400" dirty="0"/>
              <a:t> </a:t>
            </a:r>
          </a:p>
        </p:txBody>
      </p:sp>
      <p:sp>
        <p:nvSpPr>
          <p:cNvPr id="13" name="Line 10"/>
          <p:cNvSpPr>
            <a:spLocks noChangeShapeType="1"/>
          </p:cNvSpPr>
          <p:nvPr/>
        </p:nvSpPr>
        <p:spPr bwMode="auto">
          <a:xfrm>
            <a:off x="2495674" y="5581798"/>
            <a:ext cx="215900" cy="0"/>
          </a:xfrm>
          <a:prstGeom prst="line">
            <a:avLst/>
          </a:prstGeom>
          <a:noFill/>
          <a:ln w="9525">
            <a:solidFill>
              <a:srgbClr val="FFCC99"/>
            </a:solidFill>
            <a:round/>
            <a:headEnd/>
            <a:tailEnd/>
          </a:ln>
        </p:spPr>
        <p:txBody>
          <a:bodyPr/>
          <a:lstStyle/>
          <a:p>
            <a:endParaRPr lang="zh-CN" altLang="en-US"/>
          </a:p>
        </p:txBody>
      </p:sp>
      <p:sp>
        <p:nvSpPr>
          <p:cNvPr id="14" name="Line 11"/>
          <p:cNvSpPr>
            <a:spLocks noChangeShapeType="1"/>
          </p:cNvSpPr>
          <p:nvPr/>
        </p:nvSpPr>
        <p:spPr bwMode="auto">
          <a:xfrm flipV="1">
            <a:off x="2495674" y="6229498"/>
            <a:ext cx="215900" cy="0"/>
          </a:xfrm>
          <a:prstGeom prst="line">
            <a:avLst/>
          </a:prstGeom>
          <a:noFill/>
          <a:ln w="9525">
            <a:solidFill>
              <a:srgbClr val="FFCC99"/>
            </a:solidFill>
            <a:round/>
            <a:headEnd/>
            <a:tailEnd/>
          </a:ln>
        </p:spPr>
        <p:txBody>
          <a:bodyPr/>
          <a:lstStyle/>
          <a:p>
            <a:endParaRPr lang="zh-CN" altLang="en-US"/>
          </a:p>
        </p:txBody>
      </p:sp>
      <p:sp>
        <p:nvSpPr>
          <p:cNvPr id="15" name="Line 12"/>
          <p:cNvSpPr>
            <a:spLocks noChangeShapeType="1"/>
          </p:cNvSpPr>
          <p:nvPr/>
        </p:nvSpPr>
        <p:spPr bwMode="auto">
          <a:xfrm>
            <a:off x="2495674" y="5581798"/>
            <a:ext cx="0" cy="647700"/>
          </a:xfrm>
          <a:prstGeom prst="line">
            <a:avLst/>
          </a:prstGeom>
          <a:noFill/>
          <a:ln w="9525">
            <a:solidFill>
              <a:srgbClr val="FFCC99"/>
            </a:solidFill>
            <a:round/>
            <a:headEnd/>
            <a:tailEnd/>
          </a:ln>
        </p:spPr>
        <p:txBody>
          <a:bodyPr/>
          <a:lstStyle/>
          <a:p>
            <a:endParaRPr lang="zh-CN" altLang="en-US"/>
          </a:p>
        </p:txBody>
      </p:sp>
      <p:sp>
        <p:nvSpPr>
          <p:cNvPr id="16" name="Text Box 13"/>
          <p:cNvSpPr txBox="1">
            <a:spLocks noChangeArrowheads="1"/>
          </p:cNvSpPr>
          <p:nvPr/>
        </p:nvSpPr>
        <p:spPr bwMode="auto">
          <a:xfrm>
            <a:off x="2592511" y="5437336"/>
            <a:ext cx="2016125" cy="519112"/>
          </a:xfrm>
          <a:prstGeom prst="rect">
            <a:avLst/>
          </a:prstGeom>
          <a:noFill/>
          <a:ln w="9525">
            <a:noFill/>
            <a:miter lim="800000"/>
            <a:headEnd/>
            <a:tailEnd/>
          </a:ln>
        </p:spPr>
        <p:txBody>
          <a:bodyPr>
            <a:spAutoFit/>
          </a:bodyPr>
          <a:lstStyle/>
          <a:p>
            <a:pPr>
              <a:spcBef>
                <a:spcPct val="50000"/>
              </a:spcBef>
            </a:pPr>
            <a:r>
              <a:rPr lang="en-US" altLang="zh-CN" sz="2800" b="1" dirty="0">
                <a:solidFill>
                  <a:srgbClr val="8018A0"/>
                </a:solidFill>
              </a:rPr>
              <a:t> </a:t>
            </a:r>
            <a:r>
              <a:rPr lang="zh-CN" altLang="en-US" sz="2400" b="1" dirty="0">
                <a:solidFill>
                  <a:srgbClr val="8018A0"/>
                </a:solidFill>
              </a:rPr>
              <a:t>快速型</a:t>
            </a:r>
          </a:p>
        </p:txBody>
      </p:sp>
      <p:sp>
        <p:nvSpPr>
          <p:cNvPr id="17" name="Text Box 14"/>
          <p:cNvSpPr txBox="1">
            <a:spLocks noChangeArrowheads="1"/>
          </p:cNvSpPr>
          <p:nvPr/>
        </p:nvSpPr>
        <p:spPr bwMode="auto">
          <a:xfrm>
            <a:off x="2663949" y="5942161"/>
            <a:ext cx="2016125" cy="461665"/>
          </a:xfrm>
          <a:prstGeom prst="rect">
            <a:avLst/>
          </a:prstGeom>
          <a:noFill/>
          <a:ln w="9525">
            <a:noFill/>
            <a:miter lim="800000"/>
            <a:headEnd/>
            <a:tailEnd/>
          </a:ln>
        </p:spPr>
        <p:txBody>
          <a:bodyPr>
            <a:spAutoFit/>
          </a:bodyPr>
          <a:lstStyle/>
          <a:p>
            <a:pPr>
              <a:spcBef>
                <a:spcPct val="50000"/>
              </a:spcBef>
            </a:pPr>
            <a:r>
              <a:rPr lang="zh-CN" altLang="en-US" sz="2400" b="1" dirty="0">
                <a:solidFill>
                  <a:srgbClr val="8018A0"/>
                </a:solidFill>
              </a:rPr>
              <a:t>缓慢性</a:t>
            </a:r>
          </a:p>
        </p:txBody>
      </p:sp>
      <p:sp>
        <p:nvSpPr>
          <p:cNvPr id="18" name="Line 15"/>
          <p:cNvSpPr>
            <a:spLocks noChangeShapeType="1"/>
          </p:cNvSpPr>
          <p:nvPr/>
        </p:nvSpPr>
        <p:spPr bwMode="auto">
          <a:xfrm>
            <a:off x="2236781" y="3164516"/>
            <a:ext cx="215900" cy="0"/>
          </a:xfrm>
          <a:prstGeom prst="line">
            <a:avLst/>
          </a:prstGeom>
          <a:noFill/>
          <a:ln w="9525">
            <a:solidFill>
              <a:srgbClr val="FFCC99"/>
            </a:solidFill>
            <a:round/>
            <a:headEnd/>
            <a:tailEnd/>
          </a:ln>
        </p:spPr>
        <p:txBody>
          <a:bodyPr/>
          <a:lstStyle/>
          <a:p>
            <a:endParaRPr lang="zh-CN" altLang="en-US"/>
          </a:p>
        </p:txBody>
      </p:sp>
      <p:sp>
        <p:nvSpPr>
          <p:cNvPr id="19" name="Line 16"/>
          <p:cNvSpPr>
            <a:spLocks noChangeShapeType="1"/>
          </p:cNvSpPr>
          <p:nvPr/>
        </p:nvSpPr>
        <p:spPr bwMode="auto">
          <a:xfrm>
            <a:off x="2206749" y="5942161"/>
            <a:ext cx="288925" cy="0"/>
          </a:xfrm>
          <a:prstGeom prst="line">
            <a:avLst/>
          </a:prstGeom>
          <a:noFill/>
          <a:ln w="9525">
            <a:solidFill>
              <a:srgbClr val="FFCC99"/>
            </a:solidFill>
            <a:round/>
            <a:headEnd/>
            <a:tailEnd/>
          </a:ln>
        </p:spPr>
        <p:txBody>
          <a:bodyPr/>
          <a:lstStyle/>
          <a:p>
            <a:endParaRPr lang="zh-CN" altLang="en-US"/>
          </a:p>
        </p:txBody>
      </p:sp>
      <p:sp>
        <p:nvSpPr>
          <p:cNvPr id="20" name="Line 17"/>
          <p:cNvSpPr>
            <a:spLocks noChangeShapeType="1"/>
          </p:cNvSpPr>
          <p:nvPr/>
        </p:nvSpPr>
        <p:spPr bwMode="auto">
          <a:xfrm flipH="1">
            <a:off x="4295898" y="1940866"/>
            <a:ext cx="34925" cy="904081"/>
          </a:xfrm>
          <a:prstGeom prst="line">
            <a:avLst/>
          </a:prstGeom>
          <a:noFill/>
          <a:ln w="9525">
            <a:solidFill>
              <a:srgbClr val="FFCC99"/>
            </a:solidFill>
            <a:round/>
            <a:headEnd/>
            <a:tailEnd/>
          </a:ln>
        </p:spPr>
        <p:txBody>
          <a:bodyPr/>
          <a:lstStyle/>
          <a:p>
            <a:endParaRPr lang="zh-CN" altLang="en-US"/>
          </a:p>
        </p:txBody>
      </p:sp>
      <p:sp>
        <p:nvSpPr>
          <p:cNvPr id="21" name="Line 18"/>
          <p:cNvSpPr>
            <a:spLocks noChangeShapeType="1"/>
          </p:cNvSpPr>
          <p:nvPr/>
        </p:nvSpPr>
        <p:spPr bwMode="auto">
          <a:xfrm>
            <a:off x="4072999" y="2380455"/>
            <a:ext cx="215900" cy="0"/>
          </a:xfrm>
          <a:prstGeom prst="line">
            <a:avLst/>
          </a:prstGeom>
          <a:noFill/>
          <a:ln w="9525">
            <a:solidFill>
              <a:srgbClr val="FFCC99"/>
            </a:solidFill>
            <a:round/>
            <a:headEnd/>
            <a:tailEnd/>
          </a:ln>
        </p:spPr>
        <p:txBody>
          <a:bodyPr/>
          <a:lstStyle/>
          <a:p>
            <a:endParaRPr lang="zh-CN" altLang="en-US"/>
          </a:p>
        </p:txBody>
      </p:sp>
      <p:sp>
        <p:nvSpPr>
          <p:cNvPr id="22" name="Line 19"/>
          <p:cNvSpPr>
            <a:spLocks noChangeShapeType="1"/>
          </p:cNvSpPr>
          <p:nvPr/>
        </p:nvSpPr>
        <p:spPr bwMode="auto">
          <a:xfrm>
            <a:off x="4222874" y="3783161"/>
            <a:ext cx="0" cy="647700"/>
          </a:xfrm>
          <a:prstGeom prst="line">
            <a:avLst/>
          </a:prstGeom>
          <a:noFill/>
          <a:ln w="9525">
            <a:solidFill>
              <a:srgbClr val="FFCC99"/>
            </a:solidFill>
            <a:round/>
            <a:headEnd/>
            <a:tailEnd/>
          </a:ln>
        </p:spPr>
        <p:txBody>
          <a:bodyPr/>
          <a:lstStyle/>
          <a:p>
            <a:endParaRPr lang="zh-CN" altLang="en-US"/>
          </a:p>
        </p:txBody>
      </p:sp>
      <p:sp>
        <p:nvSpPr>
          <p:cNvPr id="23" name="Line 20"/>
          <p:cNvSpPr>
            <a:spLocks noChangeShapeType="1"/>
          </p:cNvSpPr>
          <p:nvPr/>
        </p:nvSpPr>
        <p:spPr bwMode="auto">
          <a:xfrm>
            <a:off x="4006974" y="4070498"/>
            <a:ext cx="215900" cy="0"/>
          </a:xfrm>
          <a:prstGeom prst="line">
            <a:avLst/>
          </a:prstGeom>
          <a:noFill/>
          <a:ln w="9525">
            <a:solidFill>
              <a:srgbClr val="FFCC99"/>
            </a:solidFill>
            <a:round/>
            <a:headEnd/>
            <a:tailEnd/>
          </a:ln>
        </p:spPr>
        <p:txBody>
          <a:bodyPr/>
          <a:lstStyle/>
          <a:p>
            <a:endParaRPr lang="zh-CN" altLang="en-US"/>
          </a:p>
        </p:txBody>
      </p:sp>
      <p:sp>
        <p:nvSpPr>
          <p:cNvPr id="24" name="Line 21"/>
          <p:cNvSpPr>
            <a:spLocks noChangeShapeType="1"/>
          </p:cNvSpPr>
          <p:nvPr/>
        </p:nvSpPr>
        <p:spPr bwMode="auto">
          <a:xfrm>
            <a:off x="4313360" y="1940865"/>
            <a:ext cx="180976" cy="1"/>
          </a:xfrm>
          <a:prstGeom prst="line">
            <a:avLst/>
          </a:prstGeom>
          <a:noFill/>
          <a:ln w="9525">
            <a:solidFill>
              <a:srgbClr val="FFCC99"/>
            </a:solidFill>
            <a:round/>
            <a:headEnd/>
            <a:tailEnd/>
          </a:ln>
        </p:spPr>
        <p:txBody>
          <a:bodyPr/>
          <a:lstStyle/>
          <a:p>
            <a:endParaRPr lang="zh-CN" altLang="en-US"/>
          </a:p>
        </p:txBody>
      </p:sp>
      <p:sp>
        <p:nvSpPr>
          <p:cNvPr id="25" name="Line 22"/>
          <p:cNvSpPr>
            <a:spLocks noChangeShapeType="1"/>
          </p:cNvSpPr>
          <p:nvPr/>
        </p:nvSpPr>
        <p:spPr bwMode="auto">
          <a:xfrm>
            <a:off x="4295899" y="2844948"/>
            <a:ext cx="215900" cy="0"/>
          </a:xfrm>
          <a:prstGeom prst="line">
            <a:avLst/>
          </a:prstGeom>
          <a:noFill/>
          <a:ln w="9525">
            <a:solidFill>
              <a:srgbClr val="FFCC99"/>
            </a:solidFill>
            <a:round/>
            <a:headEnd/>
            <a:tailEnd/>
          </a:ln>
        </p:spPr>
        <p:txBody>
          <a:bodyPr/>
          <a:lstStyle/>
          <a:p>
            <a:endParaRPr lang="zh-CN" altLang="en-US"/>
          </a:p>
        </p:txBody>
      </p:sp>
      <p:sp>
        <p:nvSpPr>
          <p:cNvPr id="26" name="Line 23"/>
          <p:cNvSpPr>
            <a:spLocks noChangeShapeType="1"/>
          </p:cNvSpPr>
          <p:nvPr/>
        </p:nvSpPr>
        <p:spPr bwMode="auto">
          <a:xfrm>
            <a:off x="6440156" y="1317015"/>
            <a:ext cx="215900" cy="0"/>
          </a:xfrm>
          <a:prstGeom prst="line">
            <a:avLst/>
          </a:prstGeom>
          <a:noFill/>
          <a:ln w="9525">
            <a:solidFill>
              <a:srgbClr val="FFCC99"/>
            </a:solidFill>
            <a:round/>
            <a:headEnd/>
            <a:tailEnd/>
          </a:ln>
        </p:spPr>
        <p:txBody>
          <a:bodyPr/>
          <a:lstStyle/>
          <a:p>
            <a:endParaRPr lang="zh-CN" altLang="en-US"/>
          </a:p>
        </p:txBody>
      </p:sp>
      <p:sp>
        <p:nvSpPr>
          <p:cNvPr id="27" name="Line 24"/>
          <p:cNvSpPr>
            <a:spLocks noChangeShapeType="1"/>
          </p:cNvSpPr>
          <p:nvPr/>
        </p:nvSpPr>
        <p:spPr bwMode="auto">
          <a:xfrm>
            <a:off x="6455692" y="1726555"/>
            <a:ext cx="215900" cy="0"/>
          </a:xfrm>
          <a:prstGeom prst="line">
            <a:avLst/>
          </a:prstGeom>
          <a:noFill/>
          <a:ln w="9525">
            <a:solidFill>
              <a:srgbClr val="FFCC99"/>
            </a:solidFill>
            <a:round/>
            <a:headEnd/>
            <a:tailEnd/>
          </a:ln>
        </p:spPr>
        <p:txBody>
          <a:bodyPr/>
          <a:lstStyle/>
          <a:p>
            <a:endParaRPr lang="zh-CN" altLang="en-US"/>
          </a:p>
        </p:txBody>
      </p:sp>
      <p:sp>
        <p:nvSpPr>
          <p:cNvPr id="28" name="Line 25"/>
          <p:cNvSpPr>
            <a:spLocks noChangeShapeType="1"/>
          </p:cNvSpPr>
          <p:nvPr/>
        </p:nvSpPr>
        <p:spPr bwMode="auto">
          <a:xfrm>
            <a:off x="6238999" y="1909911"/>
            <a:ext cx="215900" cy="0"/>
          </a:xfrm>
          <a:prstGeom prst="line">
            <a:avLst/>
          </a:prstGeom>
          <a:noFill/>
          <a:ln w="9525">
            <a:solidFill>
              <a:srgbClr val="FFCC99"/>
            </a:solidFill>
            <a:round/>
            <a:headEnd/>
            <a:tailEnd/>
          </a:ln>
        </p:spPr>
        <p:txBody>
          <a:bodyPr/>
          <a:lstStyle/>
          <a:p>
            <a:endParaRPr lang="zh-CN" altLang="en-US"/>
          </a:p>
        </p:txBody>
      </p:sp>
      <p:sp>
        <p:nvSpPr>
          <p:cNvPr id="29" name="Line 26"/>
          <p:cNvSpPr>
            <a:spLocks noChangeShapeType="1"/>
          </p:cNvSpPr>
          <p:nvPr/>
        </p:nvSpPr>
        <p:spPr bwMode="auto">
          <a:xfrm>
            <a:off x="6454899" y="2343298"/>
            <a:ext cx="215900" cy="0"/>
          </a:xfrm>
          <a:prstGeom prst="line">
            <a:avLst/>
          </a:prstGeom>
          <a:noFill/>
          <a:ln w="9525">
            <a:solidFill>
              <a:srgbClr val="FFCC99"/>
            </a:solidFill>
            <a:round/>
            <a:headEnd/>
            <a:tailEnd/>
          </a:ln>
        </p:spPr>
        <p:txBody>
          <a:bodyPr/>
          <a:lstStyle/>
          <a:p>
            <a:endParaRPr lang="zh-CN" altLang="en-US"/>
          </a:p>
        </p:txBody>
      </p:sp>
      <p:sp>
        <p:nvSpPr>
          <p:cNvPr id="30" name="Line 27"/>
          <p:cNvSpPr>
            <a:spLocks noChangeShapeType="1"/>
          </p:cNvSpPr>
          <p:nvPr/>
        </p:nvSpPr>
        <p:spPr bwMode="auto">
          <a:xfrm>
            <a:off x="6454899" y="1982936"/>
            <a:ext cx="215900" cy="0"/>
          </a:xfrm>
          <a:prstGeom prst="line">
            <a:avLst/>
          </a:prstGeom>
          <a:noFill/>
          <a:ln w="9525">
            <a:solidFill>
              <a:srgbClr val="FFCC99"/>
            </a:solidFill>
            <a:round/>
            <a:headEnd/>
            <a:tailEnd/>
          </a:ln>
        </p:spPr>
        <p:txBody>
          <a:bodyPr/>
          <a:lstStyle/>
          <a:p>
            <a:endParaRPr lang="zh-CN" altLang="en-US"/>
          </a:p>
        </p:txBody>
      </p:sp>
      <p:sp>
        <p:nvSpPr>
          <p:cNvPr id="31" name="Line 28"/>
          <p:cNvSpPr>
            <a:spLocks noChangeShapeType="1"/>
          </p:cNvSpPr>
          <p:nvPr/>
        </p:nvSpPr>
        <p:spPr bwMode="auto">
          <a:xfrm>
            <a:off x="4222874" y="3781573"/>
            <a:ext cx="215900" cy="0"/>
          </a:xfrm>
          <a:prstGeom prst="line">
            <a:avLst/>
          </a:prstGeom>
          <a:noFill/>
          <a:ln w="9525">
            <a:solidFill>
              <a:srgbClr val="FFCC99"/>
            </a:solidFill>
            <a:round/>
            <a:headEnd/>
            <a:tailEnd/>
          </a:ln>
        </p:spPr>
        <p:txBody>
          <a:bodyPr/>
          <a:lstStyle/>
          <a:p>
            <a:endParaRPr lang="zh-CN" altLang="en-US"/>
          </a:p>
        </p:txBody>
      </p:sp>
      <p:sp>
        <p:nvSpPr>
          <p:cNvPr id="32" name="Line 29"/>
          <p:cNvSpPr>
            <a:spLocks noChangeShapeType="1"/>
          </p:cNvSpPr>
          <p:nvPr/>
        </p:nvSpPr>
        <p:spPr bwMode="auto">
          <a:xfrm>
            <a:off x="4222874" y="4430861"/>
            <a:ext cx="215900" cy="0"/>
          </a:xfrm>
          <a:prstGeom prst="line">
            <a:avLst/>
          </a:prstGeom>
          <a:noFill/>
          <a:ln w="9525">
            <a:solidFill>
              <a:srgbClr val="FFCC99"/>
            </a:solidFill>
            <a:round/>
            <a:headEnd/>
            <a:tailEnd/>
          </a:ln>
        </p:spPr>
        <p:txBody>
          <a:bodyPr/>
          <a:lstStyle/>
          <a:p>
            <a:endParaRPr lang="zh-CN" altLang="en-US"/>
          </a:p>
        </p:txBody>
      </p:sp>
      <p:sp>
        <p:nvSpPr>
          <p:cNvPr id="33" name="Line 30"/>
          <p:cNvSpPr>
            <a:spLocks noChangeShapeType="1"/>
          </p:cNvSpPr>
          <p:nvPr/>
        </p:nvSpPr>
        <p:spPr bwMode="auto">
          <a:xfrm flipH="1">
            <a:off x="7247061" y="2629048"/>
            <a:ext cx="360363" cy="0"/>
          </a:xfrm>
          <a:prstGeom prst="line">
            <a:avLst/>
          </a:prstGeom>
          <a:noFill/>
          <a:ln w="9525">
            <a:solidFill>
              <a:srgbClr val="FFCC99"/>
            </a:solidFill>
            <a:round/>
            <a:headEnd/>
            <a:tailEnd/>
          </a:ln>
        </p:spPr>
        <p:txBody>
          <a:bodyPr/>
          <a:lstStyle/>
          <a:p>
            <a:endParaRPr lang="zh-CN" altLang="en-US"/>
          </a:p>
        </p:txBody>
      </p:sp>
      <p:sp>
        <p:nvSpPr>
          <p:cNvPr id="34" name="Line 31"/>
          <p:cNvSpPr>
            <a:spLocks noChangeShapeType="1"/>
          </p:cNvSpPr>
          <p:nvPr/>
        </p:nvSpPr>
        <p:spPr bwMode="auto">
          <a:xfrm>
            <a:off x="7391524" y="2917973"/>
            <a:ext cx="215900" cy="0"/>
          </a:xfrm>
          <a:prstGeom prst="line">
            <a:avLst/>
          </a:prstGeom>
          <a:noFill/>
          <a:ln w="9525">
            <a:solidFill>
              <a:srgbClr val="FFCC99"/>
            </a:solidFill>
            <a:round/>
            <a:headEnd/>
            <a:tailEnd/>
          </a:ln>
        </p:spPr>
        <p:txBody>
          <a:bodyPr/>
          <a:lstStyle/>
          <a:p>
            <a:endParaRPr lang="zh-CN" altLang="en-US"/>
          </a:p>
        </p:txBody>
      </p:sp>
      <p:sp>
        <p:nvSpPr>
          <p:cNvPr id="35" name="Line 32"/>
          <p:cNvSpPr>
            <a:spLocks noChangeShapeType="1"/>
          </p:cNvSpPr>
          <p:nvPr/>
        </p:nvSpPr>
        <p:spPr bwMode="auto">
          <a:xfrm>
            <a:off x="7247061" y="3278336"/>
            <a:ext cx="360363" cy="0"/>
          </a:xfrm>
          <a:prstGeom prst="line">
            <a:avLst/>
          </a:prstGeom>
          <a:noFill/>
          <a:ln w="9525">
            <a:solidFill>
              <a:srgbClr val="FFCC99"/>
            </a:solidFill>
            <a:round/>
            <a:headEnd/>
            <a:tailEnd/>
          </a:ln>
        </p:spPr>
        <p:txBody>
          <a:bodyPr/>
          <a:lstStyle/>
          <a:p>
            <a:endParaRPr lang="zh-CN" altLang="en-US"/>
          </a:p>
        </p:txBody>
      </p:sp>
      <p:sp>
        <p:nvSpPr>
          <p:cNvPr id="36" name="Line 33"/>
          <p:cNvSpPr>
            <a:spLocks noChangeShapeType="1"/>
          </p:cNvSpPr>
          <p:nvPr/>
        </p:nvSpPr>
        <p:spPr bwMode="auto">
          <a:xfrm>
            <a:off x="7391524" y="3637111"/>
            <a:ext cx="215900" cy="0"/>
          </a:xfrm>
          <a:prstGeom prst="line">
            <a:avLst/>
          </a:prstGeom>
          <a:noFill/>
          <a:ln w="9525">
            <a:solidFill>
              <a:srgbClr val="FFCC99"/>
            </a:solidFill>
            <a:round/>
            <a:headEnd/>
            <a:tailEnd/>
          </a:ln>
        </p:spPr>
        <p:txBody>
          <a:bodyPr/>
          <a:lstStyle/>
          <a:p>
            <a:endParaRPr lang="zh-CN" altLang="en-US"/>
          </a:p>
        </p:txBody>
      </p:sp>
      <p:sp>
        <p:nvSpPr>
          <p:cNvPr id="37" name="Text Box 34"/>
          <p:cNvSpPr txBox="1">
            <a:spLocks noChangeArrowheads="1"/>
          </p:cNvSpPr>
          <p:nvPr/>
        </p:nvSpPr>
        <p:spPr bwMode="auto">
          <a:xfrm>
            <a:off x="4475286" y="1795988"/>
            <a:ext cx="1873250" cy="366712"/>
          </a:xfrm>
          <a:prstGeom prst="rect">
            <a:avLst/>
          </a:prstGeom>
          <a:noFill/>
          <a:ln w="9525">
            <a:noFill/>
            <a:miter lim="800000"/>
            <a:headEnd/>
            <a:tailEnd/>
          </a:ln>
        </p:spPr>
        <p:txBody>
          <a:bodyPr>
            <a:spAutoFit/>
          </a:bodyPr>
          <a:lstStyle/>
          <a:p>
            <a:pPr>
              <a:spcBef>
                <a:spcPct val="50000"/>
              </a:spcBef>
            </a:pPr>
            <a:r>
              <a:rPr lang="en-US" altLang="zh-CN" b="1" dirty="0"/>
              <a:t> </a:t>
            </a:r>
            <a:r>
              <a:rPr lang="zh-CN" altLang="en-US" b="1" dirty="0" smtClean="0"/>
              <a:t>窦性心律失常 </a:t>
            </a:r>
            <a:endParaRPr lang="zh-CN" altLang="en-US" b="1" dirty="0"/>
          </a:p>
        </p:txBody>
      </p:sp>
      <p:sp>
        <p:nvSpPr>
          <p:cNvPr id="38" name="Text Box 35"/>
          <p:cNvSpPr txBox="1">
            <a:spLocks noChangeArrowheads="1"/>
          </p:cNvSpPr>
          <p:nvPr/>
        </p:nvSpPr>
        <p:spPr bwMode="auto">
          <a:xfrm>
            <a:off x="4511799" y="2629048"/>
            <a:ext cx="1800225" cy="366713"/>
          </a:xfrm>
          <a:prstGeom prst="rect">
            <a:avLst/>
          </a:prstGeom>
          <a:noFill/>
          <a:ln w="9525">
            <a:noFill/>
            <a:miter lim="800000"/>
            <a:headEnd/>
            <a:tailEnd/>
          </a:ln>
        </p:spPr>
        <p:txBody>
          <a:bodyPr>
            <a:spAutoFit/>
          </a:bodyPr>
          <a:lstStyle/>
          <a:p>
            <a:pPr>
              <a:spcBef>
                <a:spcPct val="50000"/>
              </a:spcBef>
            </a:pPr>
            <a:r>
              <a:rPr lang="zh-CN" altLang="en-US" b="1"/>
              <a:t>异位心律失常 </a:t>
            </a:r>
          </a:p>
        </p:txBody>
      </p:sp>
      <p:sp>
        <p:nvSpPr>
          <p:cNvPr id="39" name="Line 36"/>
          <p:cNvSpPr>
            <a:spLocks noChangeShapeType="1"/>
          </p:cNvSpPr>
          <p:nvPr/>
        </p:nvSpPr>
        <p:spPr bwMode="auto">
          <a:xfrm>
            <a:off x="6454899" y="1317015"/>
            <a:ext cx="0" cy="1026283"/>
          </a:xfrm>
          <a:prstGeom prst="line">
            <a:avLst/>
          </a:prstGeom>
          <a:noFill/>
          <a:ln w="9525">
            <a:solidFill>
              <a:srgbClr val="FFCC99"/>
            </a:solidFill>
            <a:round/>
            <a:headEnd/>
            <a:tailEnd/>
          </a:ln>
        </p:spPr>
        <p:txBody>
          <a:bodyPr/>
          <a:lstStyle/>
          <a:p>
            <a:endParaRPr lang="zh-CN" altLang="en-US"/>
          </a:p>
        </p:txBody>
      </p:sp>
      <p:sp>
        <p:nvSpPr>
          <p:cNvPr id="40" name="Text Box 37"/>
          <p:cNvSpPr txBox="1">
            <a:spLocks noChangeArrowheads="1"/>
          </p:cNvSpPr>
          <p:nvPr/>
        </p:nvSpPr>
        <p:spPr bwMode="auto">
          <a:xfrm>
            <a:off x="6670799" y="1233095"/>
            <a:ext cx="1223963" cy="366713"/>
          </a:xfrm>
          <a:prstGeom prst="rect">
            <a:avLst/>
          </a:prstGeom>
          <a:noFill/>
          <a:ln w="9525">
            <a:noFill/>
            <a:miter lim="800000"/>
            <a:headEnd/>
            <a:tailEnd/>
          </a:ln>
        </p:spPr>
        <p:txBody>
          <a:bodyPr>
            <a:spAutoFit/>
          </a:bodyPr>
          <a:lstStyle/>
          <a:p>
            <a:pPr>
              <a:spcBef>
                <a:spcPct val="50000"/>
              </a:spcBef>
            </a:pPr>
            <a:r>
              <a:rPr lang="zh-CN" altLang="en-US" b="1" dirty="0"/>
              <a:t>窦速 </a:t>
            </a:r>
          </a:p>
        </p:txBody>
      </p:sp>
      <p:sp>
        <p:nvSpPr>
          <p:cNvPr id="41" name="Text Box 38"/>
          <p:cNvSpPr txBox="1">
            <a:spLocks noChangeArrowheads="1"/>
          </p:cNvSpPr>
          <p:nvPr/>
        </p:nvSpPr>
        <p:spPr bwMode="auto">
          <a:xfrm>
            <a:off x="6655600" y="1543199"/>
            <a:ext cx="792163" cy="366712"/>
          </a:xfrm>
          <a:prstGeom prst="rect">
            <a:avLst/>
          </a:prstGeom>
          <a:noFill/>
          <a:ln w="9525">
            <a:noFill/>
            <a:miter lim="800000"/>
            <a:headEnd/>
            <a:tailEnd/>
          </a:ln>
        </p:spPr>
        <p:txBody>
          <a:bodyPr>
            <a:spAutoFit/>
          </a:bodyPr>
          <a:lstStyle/>
          <a:p>
            <a:pPr>
              <a:spcBef>
                <a:spcPct val="50000"/>
              </a:spcBef>
            </a:pPr>
            <a:r>
              <a:rPr lang="zh-CN" altLang="en-US" b="1" dirty="0"/>
              <a:t>窦缓</a:t>
            </a:r>
          </a:p>
        </p:txBody>
      </p:sp>
      <p:sp>
        <p:nvSpPr>
          <p:cNvPr id="42" name="Text Box 39"/>
          <p:cNvSpPr txBox="1">
            <a:spLocks noChangeArrowheads="1"/>
          </p:cNvSpPr>
          <p:nvPr/>
        </p:nvSpPr>
        <p:spPr bwMode="auto">
          <a:xfrm>
            <a:off x="6649614" y="1830156"/>
            <a:ext cx="1800225" cy="366712"/>
          </a:xfrm>
          <a:prstGeom prst="rect">
            <a:avLst/>
          </a:prstGeom>
          <a:noFill/>
          <a:ln w="9525">
            <a:noFill/>
            <a:miter lim="800000"/>
            <a:headEnd/>
            <a:tailEnd/>
          </a:ln>
        </p:spPr>
        <p:txBody>
          <a:bodyPr>
            <a:spAutoFit/>
          </a:bodyPr>
          <a:lstStyle/>
          <a:p>
            <a:pPr>
              <a:spcBef>
                <a:spcPct val="50000"/>
              </a:spcBef>
            </a:pPr>
            <a:r>
              <a:rPr lang="zh-CN" altLang="en-US" b="1" dirty="0"/>
              <a:t>窦性心律不齐</a:t>
            </a:r>
          </a:p>
        </p:txBody>
      </p:sp>
      <p:sp>
        <p:nvSpPr>
          <p:cNvPr id="43" name="Text Box 40"/>
          <p:cNvSpPr txBox="1">
            <a:spLocks noChangeArrowheads="1"/>
          </p:cNvSpPr>
          <p:nvPr/>
        </p:nvSpPr>
        <p:spPr bwMode="auto">
          <a:xfrm>
            <a:off x="6553324" y="2117873"/>
            <a:ext cx="1296987" cy="366713"/>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窦性停搏</a:t>
            </a:r>
          </a:p>
        </p:txBody>
      </p:sp>
      <p:sp>
        <p:nvSpPr>
          <p:cNvPr id="44" name="Text Box 41"/>
          <p:cNvSpPr txBox="1">
            <a:spLocks noChangeArrowheads="1"/>
          </p:cNvSpPr>
          <p:nvPr/>
        </p:nvSpPr>
        <p:spPr bwMode="auto">
          <a:xfrm>
            <a:off x="4511799" y="4286398"/>
            <a:ext cx="1800225" cy="366713"/>
          </a:xfrm>
          <a:prstGeom prst="rect">
            <a:avLst/>
          </a:prstGeom>
          <a:noFill/>
          <a:ln w="9525">
            <a:noFill/>
            <a:miter lim="800000"/>
            <a:headEnd/>
            <a:tailEnd/>
          </a:ln>
        </p:spPr>
        <p:txBody>
          <a:bodyPr>
            <a:spAutoFit/>
          </a:bodyPr>
          <a:lstStyle/>
          <a:p>
            <a:pPr>
              <a:spcBef>
                <a:spcPct val="50000"/>
              </a:spcBef>
            </a:pPr>
            <a:r>
              <a:rPr lang="zh-CN" altLang="en-US" b="1"/>
              <a:t>传导阻滞</a:t>
            </a:r>
          </a:p>
        </p:txBody>
      </p:sp>
      <p:sp>
        <p:nvSpPr>
          <p:cNvPr id="45" name="Text Box 42"/>
          <p:cNvSpPr txBox="1">
            <a:spLocks noChangeArrowheads="1"/>
          </p:cNvSpPr>
          <p:nvPr/>
        </p:nvSpPr>
        <p:spPr bwMode="auto">
          <a:xfrm>
            <a:off x="4511799" y="3637111"/>
            <a:ext cx="1800225" cy="366712"/>
          </a:xfrm>
          <a:prstGeom prst="rect">
            <a:avLst/>
          </a:prstGeom>
          <a:noFill/>
          <a:ln w="9525">
            <a:noFill/>
            <a:miter lim="800000"/>
            <a:headEnd/>
            <a:tailEnd/>
          </a:ln>
        </p:spPr>
        <p:txBody>
          <a:bodyPr>
            <a:spAutoFit/>
          </a:bodyPr>
          <a:lstStyle/>
          <a:p>
            <a:pPr>
              <a:spcBef>
                <a:spcPct val="50000"/>
              </a:spcBef>
            </a:pPr>
            <a:r>
              <a:rPr lang="zh-CN" altLang="en-US" b="1"/>
              <a:t>预激综合征</a:t>
            </a:r>
          </a:p>
        </p:txBody>
      </p:sp>
      <p:sp>
        <p:nvSpPr>
          <p:cNvPr id="46" name="Line 43"/>
          <p:cNvSpPr>
            <a:spLocks noChangeShapeType="1"/>
          </p:cNvSpPr>
          <p:nvPr/>
        </p:nvSpPr>
        <p:spPr bwMode="auto">
          <a:xfrm>
            <a:off x="6238999" y="2629048"/>
            <a:ext cx="0" cy="647700"/>
          </a:xfrm>
          <a:prstGeom prst="line">
            <a:avLst/>
          </a:prstGeom>
          <a:noFill/>
          <a:ln w="9525">
            <a:solidFill>
              <a:srgbClr val="FFCC99"/>
            </a:solidFill>
            <a:round/>
            <a:headEnd/>
            <a:tailEnd/>
          </a:ln>
        </p:spPr>
        <p:txBody>
          <a:bodyPr/>
          <a:lstStyle/>
          <a:p>
            <a:endParaRPr lang="zh-CN" altLang="en-US"/>
          </a:p>
        </p:txBody>
      </p:sp>
      <p:sp>
        <p:nvSpPr>
          <p:cNvPr id="47" name="Line 44"/>
          <p:cNvSpPr>
            <a:spLocks noChangeShapeType="1"/>
          </p:cNvSpPr>
          <p:nvPr/>
        </p:nvSpPr>
        <p:spPr bwMode="auto">
          <a:xfrm>
            <a:off x="6023099" y="2844948"/>
            <a:ext cx="215900" cy="0"/>
          </a:xfrm>
          <a:prstGeom prst="line">
            <a:avLst/>
          </a:prstGeom>
          <a:noFill/>
          <a:ln w="9525">
            <a:solidFill>
              <a:srgbClr val="FFCC99"/>
            </a:solidFill>
            <a:round/>
            <a:headEnd/>
            <a:tailEnd/>
          </a:ln>
        </p:spPr>
        <p:txBody>
          <a:bodyPr/>
          <a:lstStyle/>
          <a:p>
            <a:endParaRPr lang="zh-CN" altLang="en-US"/>
          </a:p>
        </p:txBody>
      </p:sp>
      <p:sp>
        <p:nvSpPr>
          <p:cNvPr id="48" name="Line 45"/>
          <p:cNvSpPr>
            <a:spLocks noChangeShapeType="1"/>
          </p:cNvSpPr>
          <p:nvPr/>
        </p:nvSpPr>
        <p:spPr bwMode="auto">
          <a:xfrm>
            <a:off x="6238999" y="2627461"/>
            <a:ext cx="215900" cy="0"/>
          </a:xfrm>
          <a:prstGeom prst="line">
            <a:avLst/>
          </a:prstGeom>
          <a:noFill/>
          <a:ln w="9525">
            <a:solidFill>
              <a:srgbClr val="FFCC99"/>
            </a:solidFill>
            <a:round/>
            <a:headEnd/>
            <a:tailEnd/>
          </a:ln>
        </p:spPr>
        <p:txBody>
          <a:bodyPr/>
          <a:lstStyle/>
          <a:p>
            <a:endParaRPr lang="zh-CN" altLang="en-US"/>
          </a:p>
        </p:txBody>
      </p:sp>
      <p:sp>
        <p:nvSpPr>
          <p:cNvPr id="49" name="Line 46"/>
          <p:cNvSpPr>
            <a:spLocks noChangeShapeType="1"/>
          </p:cNvSpPr>
          <p:nvPr/>
        </p:nvSpPr>
        <p:spPr bwMode="auto">
          <a:xfrm>
            <a:off x="6238999" y="3276748"/>
            <a:ext cx="215900" cy="0"/>
          </a:xfrm>
          <a:prstGeom prst="line">
            <a:avLst/>
          </a:prstGeom>
          <a:noFill/>
          <a:ln w="9525">
            <a:solidFill>
              <a:srgbClr val="FFCC99"/>
            </a:solidFill>
            <a:round/>
            <a:headEnd/>
            <a:tailEnd/>
          </a:ln>
        </p:spPr>
        <p:txBody>
          <a:bodyPr/>
          <a:lstStyle/>
          <a:p>
            <a:endParaRPr lang="zh-CN" altLang="en-US"/>
          </a:p>
        </p:txBody>
      </p:sp>
      <p:sp>
        <p:nvSpPr>
          <p:cNvPr id="50" name="Text Box 47"/>
          <p:cNvSpPr txBox="1">
            <a:spLocks noChangeArrowheads="1"/>
          </p:cNvSpPr>
          <p:nvPr/>
        </p:nvSpPr>
        <p:spPr bwMode="auto">
          <a:xfrm>
            <a:off x="6383461" y="2486173"/>
            <a:ext cx="1081088" cy="366713"/>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被动性</a:t>
            </a:r>
          </a:p>
        </p:txBody>
      </p:sp>
      <p:sp>
        <p:nvSpPr>
          <p:cNvPr id="51" name="Line 48"/>
          <p:cNvSpPr>
            <a:spLocks noChangeShapeType="1"/>
          </p:cNvSpPr>
          <p:nvPr/>
        </p:nvSpPr>
        <p:spPr bwMode="auto">
          <a:xfrm>
            <a:off x="7391524" y="2629048"/>
            <a:ext cx="0" cy="288925"/>
          </a:xfrm>
          <a:prstGeom prst="line">
            <a:avLst/>
          </a:prstGeom>
          <a:noFill/>
          <a:ln w="9525">
            <a:solidFill>
              <a:srgbClr val="FFCC99"/>
            </a:solidFill>
            <a:round/>
            <a:headEnd/>
            <a:tailEnd/>
          </a:ln>
        </p:spPr>
        <p:txBody>
          <a:bodyPr/>
          <a:lstStyle/>
          <a:p>
            <a:endParaRPr lang="zh-CN" altLang="en-US"/>
          </a:p>
        </p:txBody>
      </p:sp>
      <p:sp>
        <p:nvSpPr>
          <p:cNvPr id="52" name="Text Box 49"/>
          <p:cNvSpPr txBox="1">
            <a:spLocks noChangeArrowheads="1"/>
          </p:cNvSpPr>
          <p:nvPr/>
        </p:nvSpPr>
        <p:spPr bwMode="auto">
          <a:xfrm>
            <a:off x="7535986" y="2486173"/>
            <a:ext cx="935038" cy="366713"/>
          </a:xfrm>
          <a:prstGeom prst="rect">
            <a:avLst/>
          </a:prstGeom>
          <a:noFill/>
          <a:ln w="9525">
            <a:noFill/>
            <a:miter lim="800000"/>
            <a:headEnd/>
            <a:tailEnd/>
          </a:ln>
        </p:spPr>
        <p:txBody>
          <a:bodyPr>
            <a:spAutoFit/>
          </a:bodyPr>
          <a:lstStyle/>
          <a:p>
            <a:pPr>
              <a:spcBef>
                <a:spcPct val="50000"/>
              </a:spcBef>
            </a:pPr>
            <a:r>
              <a:rPr lang="zh-CN" altLang="en-US" b="1"/>
              <a:t>逸搏</a:t>
            </a:r>
          </a:p>
        </p:txBody>
      </p:sp>
      <p:sp>
        <p:nvSpPr>
          <p:cNvPr id="53" name="Text Box 50"/>
          <p:cNvSpPr txBox="1">
            <a:spLocks noChangeArrowheads="1"/>
          </p:cNvSpPr>
          <p:nvPr/>
        </p:nvSpPr>
        <p:spPr bwMode="auto">
          <a:xfrm>
            <a:off x="7462961" y="2773511"/>
            <a:ext cx="1258888" cy="366712"/>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逸搏心律</a:t>
            </a:r>
          </a:p>
        </p:txBody>
      </p:sp>
      <p:sp>
        <p:nvSpPr>
          <p:cNvPr id="54" name="Text Box 51"/>
          <p:cNvSpPr txBox="1">
            <a:spLocks noChangeArrowheads="1"/>
          </p:cNvSpPr>
          <p:nvPr/>
        </p:nvSpPr>
        <p:spPr bwMode="auto">
          <a:xfrm>
            <a:off x="6312024" y="3133873"/>
            <a:ext cx="1079500" cy="366713"/>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主动性</a:t>
            </a:r>
          </a:p>
        </p:txBody>
      </p:sp>
      <p:sp>
        <p:nvSpPr>
          <p:cNvPr id="55" name="Line 52"/>
          <p:cNvSpPr>
            <a:spLocks noChangeShapeType="1"/>
          </p:cNvSpPr>
          <p:nvPr/>
        </p:nvSpPr>
        <p:spPr bwMode="auto">
          <a:xfrm>
            <a:off x="7391524" y="3278336"/>
            <a:ext cx="0" cy="647700"/>
          </a:xfrm>
          <a:prstGeom prst="line">
            <a:avLst/>
          </a:prstGeom>
          <a:noFill/>
          <a:ln w="9525">
            <a:solidFill>
              <a:srgbClr val="FFCC99"/>
            </a:solidFill>
            <a:round/>
            <a:headEnd/>
            <a:tailEnd/>
          </a:ln>
        </p:spPr>
        <p:txBody>
          <a:bodyPr/>
          <a:lstStyle/>
          <a:p>
            <a:endParaRPr lang="zh-CN" altLang="en-US"/>
          </a:p>
        </p:txBody>
      </p:sp>
      <p:sp>
        <p:nvSpPr>
          <p:cNvPr id="56" name="Text Box 53"/>
          <p:cNvSpPr txBox="1">
            <a:spLocks noChangeArrowheads="1"/>
          </p:cNvSpPr>
          <p:nvPr/>
        </p:nvSpPr>
        <p:spPr bwMode="auto">
          <a:xfrm>
            <a:off x="7391524" y="3133873"/>
            <a:ext cx="1331912" cy="366713"/>
          </a:xfrm>
          <a:prstGeom prst="rect">
            <a:avLst/>
          </a:prstGeom>
          <a:noFill/>
          <a:ln w="9525">
            <a:noFill/>
            <a:miter lim="800000"/>
            <a:headEnd/>
            <a:tailEnd/>
          </a:ln>
        </p:spPr>
        <p:txBody>
          <a:bodyPr>
            <a:spAutoFit/>
          </a:bodyPr>
          <a:lstStyle/>
          <a:p>
            <a:pPr>
              <a:spcBef>
                <a:spcPct val="50000"/>
              </a:spcBef>
            </a:pPr>
            <a:r>
              <a:rPr lang="en-US" altLang="zh-CN" b="1"/>
              <a:t>  </a:t>
            </a:r>
            <a:r>
              <a:rPr lang="zh-CN" altLang="en-US" b="1">
                <a:solidFill>
                  <a:srgbClr val="F32A25"/>
                </a:solidFill>
              </a:rPr>
              <a:t>期前收缩</a:t>
            </a:r>
            <a:r>
              <a:rPr lang="zh-CN" altLang="en-US" b="1"/>
              <a:t> </a:t>
            </a:r>
          </a:p>
        </p:txBody>
      </p:sp>
      <p:sp>
        <p:nvSpPr>
          <p:cNvPr id="57" name="Line 54"/>
          <p:cNvSpPr>
            <a:spLocks noChangeShapeType="1"/>
          </p:cNvSpPr>
          <p:nvPr/>
        </p:nvSpPr>
        <p:spPr bwMode="auto">
          <a:xfrm>
            <a:off x="7391524" y="3926036"/>
            <a:ext cx="215900" cy="0"/>
          </a:xfrm>
          <a:prstGeom prst="line">
            <a:avLst/>
          </a:prstGeom>
          <a:noFill/>
          <a:ln w="9525">
            <a:solidFill>
              <a:srgbClr val="FFCC99"/>
            </a:solidFill>
            <a:round/>
            <a:headEnd/>
            <a:tailEnd/>
          </a:ln>
        </p:spPr>
        <p:txBody>
          <a:bodyPr/>
          <a:lstStyle/>
          <a:p>
            <a:endParaRPr lang="zh-CN" altLang="en-US"/>
          </a:p>
        </p:txBody>
      </p:sp>
      <p:sp>
        <p:nvSpPr>
          <p:cNvPr id="58" name="Text Box 55"/>
          <p:cNvSpPr txBox="1">
            <a:spLocks noChangeArrowheads="1"/>
          </p:cNvSpPr>
          <p:nvPr/>
        </p:nvSpPr>
        <p:spPr bwMode="auto">
          <a:xfrm>
            <a:off x="7416924" y="3486298"/>
            <a:ext cx="1547812" cy="366713"/>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扑动、</a:t>
            </a:r>
            <a:r>
              <a:rPr lang="zh-CN" altLang="en-US" b="1">
                <a:solidFill>
                  <a:srgbClr val="F32A25"/>
                </a:solidFill>
              </a:rPr>
              <a:t>颤动</a:t>
            </a:r>
          </a:p>
        </p:txBody>
      </p:sp>
      <p:sp>
        <p:nvSpPr>
          <p:cNvPr id="59" name="Text Box 56"/>
          <p:cNvSpPr txBox="1">
            <a:spLocks noChangeArrowheads="1"/>
          </p:cNvSpPr>
          <p:nvPr/>
        </p:nvSpPr>
        <p:spPr bwMode="auto">
          <a:xfrm>
            <a:off x="7416924" y="3773636"/>
            <a:ext cx="1979612" cy="366712"/>
          </a:xfrm>
          <a:prstGeom prst="rect">
            <a:avLst/>
          </a:prstGeom>
          <a:noFill/>
          <a:ln w="9525">
            <a:noFill/>
            <a:miter lim="800000"/>
            <a:headEnd/>
            <a:tailEnd/>
          </a:ln>
        </p:spPr>
        <p:txBody>
          <a:bodyPr>
            <a:spAutoFit/>
          </a:bodyPr>
          <a:lstStyle/>
          <a:p>
            <a:pPr>
              <a:spcBef>
                <a:spcPct val="50000"/>
              </a:spcBef>
            </a:pPr>
            <a:r>
              <a:rPr lang="en-US" altLang="zh-CN" b="1"/>
              <a:t>  </a:t>
            </a:r>
            <a:r>
              <a:rPr lang="zh-CN" altLang="en-US" b="1">
                <a:solidFill>
                  <a:srgbClr val="F32A25"/>
                </a:solidFill>
              </a:rPr>
              <a:t>阵发性心动过速</a:t>
            </a:r>
            <a:r>
              <a:rPr lang="zh-CN" altLang="en-US" b="1"/>
              <a:t> </a:t>
            </a:r>
          </a:p>
        </p:txBody>
      </p:sp>
      <p:sp>
        <p:nvSpPr>
          <p:cNvPr id="60" name="Line 57"/>
          <p:cNvSpPr>
            <a:spLocks noChangeShapeType="1"/>
          </p:cNvSpPr>
          <p:nvPr/>
        </p:nvSpPr>
        <p:spPr bwMode="auto">
          <a:xfrm>
            <a:off x="5735761" y="4141936"/>
            <a:ext cx="215900" cy="0"/>
          </a:xfrm>
          <a:prstGeom prst="line">
            <a:avLst/>
          </a:prstGeom>
          <a:noFill/>
          <a:ln w="9525">
            <a:solidFill>
              <a:srgbClr val="FFCC99"/>
            </a:solidFill>
            <a:round/>
            <a:headEnd/>
            <a:tailEnd/>
          </a:ln>
        </p:spPr>
        <p:txBody>
          <a:bodyPr/>
          <a:lstStyle/>
          <a:p>
            <a:endParaRPr lang="zh-CN" altLang="en-US"/>
          </a:p>
        </p:txBody>
      </p:sp>
      <p:sp>
        <p:nvSpPr>
          <p:cNvPr id="61" name="Line 58"/>
          <p:cNvSpPr>
            <a:spLocks noChangeShapeType="1"/>
          </p:cNvSpPr>
          <p:nvPr/>
        </p:nvSpPr>
        <p:spPr bwMode="auto">
          <a:xfrm>
            <a:off x="5735761" y="4502298"/>
            <a:ext cx="215900" cy="0"/>
          </a:xfrm>
          <a:prstGeom prst="line">
            <a:avLst/>
          </a:prstGeom>
          <a:noFill/>
          <a:ln w="9525">
            <a:solidFill>
              <a:srgbClr val="FFCC99"/>
            </a:solidFill>
            <a:round/>
            <a:headEnd/>
            <a:tailEnd/>
          </a:ln>
        </p:spPr>
        <p:txBody>
          <a:bodyPr/>
          <a:lstStyle/>
          <a:p>
            <a:endParaRPr lang="zh-CN" altLang="en-US"/>
          </a:p>
        </p:txBody>
      </p:sp>
      <p:sp>
        <p:nvSpPr>
          <p:cNvPr id="62" name="Line 59"/>
          <p:cNvSpPr>
            <a:spLocks noChangeShapeType="1"/>
          </p:cNvSpPr>
          <p:nvPr/>
        </p:nvSpPr>
        <p:spPr bwMode="auto">
          <a:xfrm>
            <a:off x="5519861" y="4502298"/>
            <a:ext cx="215900" cy="0"/>
          </a:xfrm>
          <a:prstGeom prst="line">
            <a:avLst/>
          </a:prstGeom>
          <a:noFill/>
          <a:ln w="9525">
            <a:solidFill>
              <a:srgbClr val="FFCC99"/>
            </a:solidFill>
            <a:round/>
            <a:headEnd/>
            <a:tailEnd/>
          </a:ln>
        </p:spPr>
        <p:txBody>
          <a:bodyPr/>
          <a:lstStyle/>
          <a:p>
            <a:endParaRPr lang="zh-CN" altLang="en-US"/>
          </a:p>
        </p:txBody>
      </p:sp>
      <p:sp>
        <p:nvSpPr>
          <p:cNvPr id="63" name="Line 60"/>
          <p:cNvSpPr>
            <a:spLocks noChangeShapeType="1"/>
          </p:cNvSpPr>
          <p:nvPr/>
        </p:nvSpPr>
        <p:spPr bwMode="auto">
          <a:xfrm>
            <a:off x="5735761" y="5223023"/>
            <a:ext cx="215900" cy="0"/>
          </a:xfrm>
          <a:prstGeom prst="line">
            <a:avLst/>
          </a:prstGeom>
          <a:noFill/>
          <a:ln w="9525">
            <a:solidFill>
              <a:srgbClr val="FFCC99"/>
            </a:solidFill>
            <a:round/>
            <a:headEnd/>
            <a:tailEnd/>
          </a:ln>
        </p:spPr>
        <p:txBody>
          <a:bodyPr/>
          <a:lstStyle/>
          <a:p>
            <a:endParaRPr lang="zh-CN" altLang="en-US"/>
          </a:p>
        </p:txBody>
      </p:sp>
      <p:sp>
        <p:nvSpPr>
          <p:cNvPr id="64" name="Line 61"/>
          <p:cNvSpPr>
            <a:spLocks noChangeShapeType="1"/>
          </p:cNvSpPr>
          <p:nvPr/>
        </p:nvSpPr>
        <p:spPr bwMode="auto">
          <a:xfrm>
            <a:off x="5735761" y="4862661"/>
            <a:ext cx="215900" cy="0"/>
          </a:xfrm>
          <a:prstGeom prst="line">
            <a:avLst/>
          </a:prstGeom>
          <a:noFill/>
          <a:ln w="9525">
            <a:solidFill>
              <a:srgbClr val="FFCC99"/>
            </a:solidFill>
            <a:round/>
            <a:headEnd/>
            <a:tailEnd/>
          </a:ln>
        </p:spPr>
        <p:txBody>
          <a:bodyPr/>
          <a:lstStyle/>
          <a:p>
            <a:endParaRPr lang="zh-CN" altLang="en-US"/>
          </a:p>
        </p:txBody>
      </p:sp>
      <p:sp>
        <p:nvSpPr>
          <p:cNvPr id="65" name="Line 62"/>
          <p:cNvSpPr>
            <a:spLocks noChangeShapeType="1"/>
          </p:cNvSpPr>
          <p:nvPr/>
        </p:nvSpPr>
        <p:spPr bwMode="auto">
          <a:xfrm>
            <a:off x="5735761" y="4141936"/>
            <a:ext cx="0" cy="1081087"/>
          </a:xfrm>
          <a:prstGeom prst="line">
            <a:avLst/>
          </a:prstGeom>
          <a:noFill/>
          <a:ln w="9525">
            <a:solidFill>
              <a:srgbClr val="FFCC99"/>
            </a:solidFill>
            <a:round/>
            <a:headEnd/>
            <a:tailEnd/>
          </a:ln>
        </p:spPr>
        <p:txBody>
          <a:bodyPr/>
          <a:lstStyle/>
          <a:p>
            <a:endParaRPr lang="zh-CN" altLang="en-US"/>
          </a:p>
        </p:txBody>
      </p:sp>
      <p:sp>
        <p:nvSpPr>
          <p:cNvPr id="66" name="Text Box 63"/>
          <p:cNvSpPr txBox="1">
            <a:spLocks noChangeArrowheads="1"/>
          </p:cNvSpPr>
          <p:nvPr/>
        </p:nvSpPr>
        <p:spPr bwMode="auto">
          <a:xfrm>
            <a:off x="5951661" y="3997473"/>
            <a:ext cx="1152525" cy="366713"/>
          </a:xfrm>
          <a:prstGeom prst="rect">
            <a:avLst/>
          </a:prstGeom>
          <a:noFill/>
          <a:ln w="9525">
            <a:noFill/>
            <a:miter lim="800000"/>
            <a:headEnd/>
            <a:tailEnd/>
          </a:ln>
        </p:spPr>
        <p:txBody>
          <a:bodyPr>
            <a:spAutoFit/>
          </a:bodyPr>
          <a:lstStyle/>
          <a:p>
            <a:pPr>
              <a:spcBef>
                <a:spcPct val="50000"/>
              </a:spcBef>
            </a:pPr>
            <a:r>
              <a:rPr lang="zh-CN" altLang="en-US" b="1"/>
              <a:t>窦房阻滞</a:t>
            </a:r>
          </a:p>
        </p:txBody>
      </p:sp>
      <p:sp>
        <p:nvSpPr>
          <p:cNvPr id="67" name="Text Box 64"/>
          <p:cNvSpPr txBox="1">
            <a:spLocks noChangeArrowheads="1"/>
          </p:cNvSpPr>
          <p:nvPr/>
        </p:nvSpPr>
        <p:spPr bwMode="auto">
          <a:xfrm>
            <a:off x="5951661" y="4357836"/>
            <a:ext cx="1223963" cy="366712"/>
          </a:xfrm>
          <a:prstGeom prst="rect">
            <a:avLst/>
          </a:prstGeom>
          <a:noFill/>
          <a:ln w="9525">
            <a:noFill/>
            <a:miter lim="800000"/>
            <a:headEnd/>
            <a:tailEnd/>
          </a:ln>
        </p:spPr>
        <p:txBody>
          <a:bodyPr>
            <a:spAutoFit/>
          </a:bodyPr>
          <a:lstStyle/>
          <a:p>
            <a:pPr>
              <a:spcBef>
                <a:spcPct val="50000"/>
              </a:spcBef>
            </a:pPr>
            <a:r>
              <a:rPr lang="zh-CN" altLang="en-US" b="1"/>
              <a:t>房内阻滞</a:t>
            </a:r>
          </a:p>
        </p:txBody>
      </p:sp>
      <p:sp>
        <p:nvSpPr>
          <p:cNvPr id="68" name="Text Box 65"/>
          <p:cNvSpPr txBox="1">
            <a:spLocks noChangeArrowheads="1"/>
          </p:cNvSpPr>
          <p:nvPr/>
        </p:nvSpPr>
        <p:spPr bwMode="auto">
          <a:xfrm>
            <a:off x="5951661" y="4718198"/>
            <a:ext cx="1584325" cy="366713"/>
          </a:xfrm>
          <a:prstGeom prst="rect">
            <a:avLst/>
          </a:prstGeom>
          <a:noFill/>
          <a:ln w="9525">
            <a:noFill/>
            <a:miter lim="800000"/>
            <a:headEnd/>
            <a:tailEnd/>
          </a:ln>
        </p:spPr>
        <p:txBody>
          <a:bodyPr>
            <a:spAutoFit/>
          </a:bodyPr>
          <a:lstStyle/>
          <a:p>
            <a:pPr>
              <a:spcBef>
                <a:spcPct val="50000"/>
              </a:spcBef>
            </a:pPr>
            <a:r>
              <a:rPr lang="zh-CN" altLang="en-US" b="1">
                <a:solidFill>
                  <a:srgbClr val="F32A25"/>
                </a:solidFill>
              </a:rPr>
              <a:t>房室阻滞</a:t>
            </a:r>
          </a:p>
        </p:txBody>
      </p:sp>
      <p:sp>
        <p:nvSpPr>
          <p:cNvPr id="69" name="Text Box 66"/>
          <p:cNvSpPr txBox="1">
            <a:spLocks noChangeArrowheads="1"/>
          </p:cNvSpPr>
          <p:nvPr/>
        </p:nvSpPr>
        <p:spPr bwMode="auto">
          <a:xfrm>
            <a:off x="5880224" y="5078561"/>
            <a:ext cx="2087562" cy="366712"/>
          </a:xfrm>
          <a:prstGeom prst="rect">
            <a:avLst/>
          </a:prstGeom>
          <a:noFill/>
          <a:ln w="9525">
            <a:noFill/>
            <a:miter lim="800000"/>
            <a:headEnd/>
            <a:tailEnd/>
          </a:ln>
        </p:spPr>
        <p:txBody>
          <a:bodyPr>
            <a:spAutoFit/>
          </a:bodyPr>
          <a:lstStyle/>
          <a:p>
            <a:pPr>
              <a:spcBef>
                <a:spcPct val="50000"/>
              </a:spcBef>
            </a:pPr>
            <a:r>
              <a:rPr lang="en-US" altLang="zh-CN" b="1"/>
              <a:t> </a:t>
            </a:r>
            <a:r>
              <a:rPr lang="zh-CN" altLang="en-US" b="1"/>
              <a:t>室内阻滞</a:t>
            </a:r>
          </a:p>
        </p:txBody>
      </p:sp>
      <p:sp>
        <p:nvSpPr>
          <p:cNvPr id="70" name="Text Box 67"/>
          <p:cNvSpPr txBox="1">
            <a:spLocks noChangeArrowheads="1"/>
          </p:cNvSpPr>
          <p:nvPr/>
        </p:nvSpPr>
        <p:spPr bwMode="auto">
          <a:xfrm>
            <a:off x="3935536" y="5510361"/>
            <a:ext cx="3889375" cy="366712"/>
          </a:xfrm>
          <a:prstGeom prst="rect">
            <a:avLst/>
          </a:prstGeom>
          <a:noFill/>
          <a:ln w="9525">
            <a:noFill/>
            <a:miter lim="800000"/>
            <a:headEnd/>
            <a:tailEnd/>
          </a:ln>
        </p:spPr>
        <p:txBody>
          <a:bodyPr>
            <a:spAutoFit/>
          </a:bodyPr>
          <a:lstStyle/>
          <a:p>
            <a:pPr>
              <a:spcBef>
                <a:spcPct val="50000"/>
              </a:spcBef>
            </a:pPr>
            <a:r>
              <a:rPr lang="zh-CN" altLang="en-US" b="1"/>
              <a:t>早搏、扑动、颤动、心动过速等 </a:t>
            </a:r>
          </a:p>
        </p:txBody>
      </p:sp>
      <p:sp>
        <p:nvSpPr>
          <p:cNvPr id="71" name="Text Box 68"/>
          <p:cNvSpPr txBox="1">
            <a:spLocks noChangeArrowheads="1"/>
          </p:cNvSpPr>
          <p:nvPr/>
        </p:nvSpPr>
        <p:spPr bwMode="auto">
          <a:xfrm>
            <a:off x="3935536" y="6086623"/>
            <a:ext cx="4535488" cy="366713"/>
          </a:xfrm>
          <a:prstGeom prst="rect">
            <a:avLst/>
          </a:prstGeom>
          <a:noFill/>
          <a:ln w="9525">
            <a:noFill/>
            <a:miter lim="800000"/>
            <a:headEnd/>
            <a:tailEnd/>
          </a:ln>
        </p:spPr>
        <p:txBody>
          <a:bodyPr>
            <a:spAutoFit/>
          </a:bodyPr>
          <a:lstStyle/>
          <a:p>
            <a:pPr>
              <a:spcBef>
                <a:spcPct val="50000"/>
              </a:spcBef>
            </a:pPr>
            <a:r>
              <a:rPr lang="zh-CN" altLang="en-US" b="1"/>
              <a:t>病窦、窦缓、房室传导阻滞等 </a:t>
            </a:r>
          </a:p>
        </p:txBody>
      </p:sp>
    </p:spTree>
    <p:extLst>
      <p:ext uri="{BB962C8B-B14F-4D97-AF65-F5344CB8AC3E}">
        <p14:creationId xmlns:p14="http://schemas.microsoft.com/office/powerpoint/2010/main" val="12264109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a:t>
            </a:r>
            <a:r>
              <a:rPr lang="zh-CN" altLang="zh-CN" dirty="0" smtClean="0"/>
              <a:t>心律失常</a:t>
            </a:r>
            <a:endParaRPr lang="zh-CN" altLang="en-US" dirty="0"/>
          </a:p>
        </p:txBody>
      </p:sp>
      <p:sp>
        <p:nvSpPr>
          <p:cNvPr id="3" name="内容占位符 2"/>
          <p:cNvSpPr>
            <a:spLocks noGrp="1"/>
          </p:cNvSpPr>
          <p:nvPr>
            <p:ph idx="1"/>
          </p:nvPr>
        </p:nvSpPr>
        <p:spPr/>
        <p:txBody>
          <a:bodyPr/>
          <a:lstStyle/>
          <a:p>
            <a:r>
              <a:rPr lang="zh-CN" altLang="en-US" dirty="0" smtClean="0"/>
              <a:t>正常窦性心律</a:t>
            </a:r>
            <a:endParaRPr lang="en-US" altLang="zh-CN" dirty="0" smtClean="0"/>
          </a:p>
          <a:p>
            <a:pPr lvl="1"/>
            <a:r>
              <a:rPr lang="en-US" altLang="zh-CN" dirty="0" smtClean="0"/>
              <a:t>P</a:t>
            </a:r>
            <a:r>
              <a:rPr lang="zh-CN" altLang="zh-CN" dirty="0" smtClean="0"/>
              <a:t>波</a:t>
            </a:r>
            <a:endParaRPr lang="en-US" altLang="zh-CN" dirty="0" smtClean="0"/>
          </a:p>
          <a:p>
            <a:pPr lvl="2"/>
            <a:r>
              <a:rPr lang="zh-CN" altLang="zh-CN" dirty="0" smtClean="0"/>
              <a:t>规律出现</a:t>
            </a:r>
            <a:r>
              <a:rPr lang="zh-CN" altLang="en-US" dirty="0"/>
              <a:t>，</a:t>
            </a:r>
            <a:r>
              <a:rPr lang="zh-CN" altLang="zh-CN" dirty="0" smtClean="0"/>
              <a:t>频率</a:t>
            </a:r>
            <a:r>
              <a:rPr lang="zh-CN" altLang="zh-CN" dirty="0"/>
              <a:t>正常范围</a:t>
            </a:r>
            <a:r>
              <a:rPr lang="en-US" altLang="zh-CN" dirty="0"/>
              <a:t>60</a:t>
            </a:r>
            <a:r>
              <a:rPr lang="zh-CN" altLang="zh-CN" dirty="0"/>
              <a:t>～</a:t>
            </a:r>
            <a:r>
              <a:rPr lang="en-US" altLang="zh-CN" dirty="0"/>
              <a:t>100</a:t>
            </a:r>
            <a:r>
              <a:rPr lang="zh-CN" altLang="zh-CN" dirty="0"/>
              <a:t>次</a:t>
            </a:r>
            <a:r>
              <a:rPr lang="en-US" altLang="zh-CN" dirty="0"/>
              <a:t>/</a:t>
            </a:r>
            <a:r>
              <a:rPr lang="zh-CN" altLang="zh-CN" dirty="0" smtClean="0"/>
              <a:t>分</a:t>
            </a:r>
            <a:r>
              <a:rPr lang="zh-CN" altLang="en-US" dirty="0" smtClean="0"/>
              <a:t>，</a:t>
            </a:r>
            <a:r>
              <a:rPr lang="zh-CN" altLang="zh-CN" dirty="0" smtClean="0"/>
              <a:t>呈</a:t>
            </a:r>
            <a:r>
              <a:rPr lang="zh-CN" altLang="zh-CN" dirty="0"/>
              <a:t>钝</a:t>
            </a:r>
            <a:r>
              <a:rPr lang="zh-CN" altLang="zh-CN" dirty="0" smtClean="0"/>
              <a:t>圆形</a:t>
            </a:r>
            <a:endParaRPr lang="en-US" altLang="zh-CN" dirty="0" smtClean="0"/>
          </a:p>
          <a:p>
            <a:pPr lvl="2"/>
            <a:r>
              <a:rPr lang="zh-CN" altLang="zh-CN" dirty="0" smtClean="0"/>
              <a:t>在</a:t>
            </a:r>
            <a:r>
              <a:rPr lang="zh-CN" altLang="zh-CN" dirty="0"/>
              <a:t>Ⅰ、Ⅱ、</a:t>
            </a:r>
            <a:r>
              <a:rPr lang="en-US" altLang="zh-CN" dirty="0"/>
              <a:t>aVF</a:t>
            </a:r>
            <a:r>
              <a:rPr lang="zh-CN" altLang="zh-CN" dirty="0"/>
              <a:t>、</a:t>
            </a:r>
            <a:r>
              <a:rPr lang="en-US" altLang="zh-CN" dirty="0"/>
              <a:t>V</a:t>
            </a:r>
            <a:r>
              <a:rPr lang="en-US" altLang="zh-CN" baseline="-25000" dirty="0"/>
              <a:t>4</a:t>
            </a:r>
            <a:r>
              <a:rPr lang="zh-CN" altLang="zh-CN" dirty="0"/>
              <a:t>～</a:t>
            </a:r>
            <a:r>
              <a:rPr lang="en-US" altLang="zh-CN" dirty="0"/>
              <a:t>V</a:t>
            </a:r>
            <a:r>
              <a:rPr lang="en-US" altLang="zh-CN" baseline="-25000" dirty="0"/>
              <a:t>6</a:t>
            </a:r>
            <a:r>
              <a:rPr lang="zh-CN" altLang="zh-CN" dirty="0"/>
              <a:t>导联直立，在</a:t>
            </a:r>
            <a:r>
              <a:rPr lang="en-US" altLang="zh-CN" dirty="0"/>
              <a:t>aVR </a:t>
            </a:r>
            <a:r>
              <a:rPr lang="zh-CN" altLang="zh-CN" dirty="0"/>
              <a:t>导联</a:t>
            </a:r>
            <a:r>
              <a:rPr lang="zh-CN" altLang="zh-CN" dirty="0" smtClean="0"/>
              <a:t>倒置</a:t>
            </a:r>
            <a:endParaRPr lang="en-US" altLang="zh-CN" dirty="0" smtClean="0"/>
          </a:p>
          <a:p>
            <a:pPr lvl="1"/>
            <a:r>
              <a:rPr lang="en-US" altLang="zh-CN" dirty="0" smtClean="0"/>
              <a:t>P-R</a:t>
            </a:r>
            <a:r>
              <a:rPr lang="zh-CN" altLang="zh-CN" dirty="0"/>
              <a:t>间期</a:t>
            </a:r>
            <a:r>
              <a:rPr lang="en-US" altLang="zh-CN" dirty="0"/>
              <a:t>0.12</a:t>
            </a:r>
            <a:r>
              <a:rPr lang="zh-CN" altLang="zh-CN" dirty="0"/>
              <a:t>～</a:t>
            </a:r>
            <a:r>
              <a:rPr lang="en-US" altLang="zh-CN" dirty="0"/>
              <a:t>0.20 s</a:t>
            </a:r>
            <a:r>
              <a:rPr lang="zh-CN" altLang="zh-CN" dirty="0"/>
              <a:t>，但随着心率的改变可略有不同</a:t>
            </a:r>
            <a:r>
              <a:rPr lang="zh-CN" altLang="zh-CN" dirty="0" smtClean="0"/>
              <a:t>；</a:t>
            </a:r>
            <a:endParaRPr lang="en-US" altLang="zh-CN" dirty="0" smtClean="0"/>
          </a:p>
          <a:p>
            <a:pPr lvl="1"/>
            <a:r>
              <a:rPr lang="en-US" altLang="zh-CN" dirty="0" smtClean="0"/>
              <a:t>P-P</a:t>
            </a:r>
            <a:r>
              <a:rPr lang="zh-CN" altLang="zh-CN" dirty="0"/>
              <a:t>间距固定，同一导联中</a:t>
            </a:r>
            <a:r>
              <a:rPr lang="en-US" altLang="zh-CN" dirty="0"/>
              <a:t>P-P</a:t>
            </a:r>
            <a:r>
              <a:rPr lang="zh-CN" altLang="zh-CN" dirty="0"/>
              <a:t>间距相差小于</a:t>
            </a:r>
            <a:r>
              <a:rPr lang="en-US" altLang="zh-CN" dirty="0"/>
              <a:t>0.12s</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360874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五、</a:t>
            </a:r>
            <a:r>
              <a:rPr lang="zh-CN" altLang="zh-CN" dirty="0"/>
              <a:t>心律失常</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4338" name="Picture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734" y="1772816"/>
            <a:ext cx="7501345" cy="183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275856" y="3898925"/>
            <a:ext cx="2339102" cy="523220"/>
          </a:xfrm>
          <a:prstGeom prst="rect">
            <a:avLst/>
          </a:prstGeom>
        </p:spPr>
        <p:txBody>
          <a:bodyPr wrap="none">
            <a:spAutoFit/>
          </a:bodyPr>
          <a:lstStyle/>
          <a:p>
            <a:r>
              <a:rPr lang="zh-CN" altLang="en-US" sz="2800" dirty="0">
                <a:solidFill>
                  <a:srgbClr val="0000FF"/>
                </a:solidFill>
                <a:latin typeface="隶书" pitchFamily="49" charset="-122"/>
                <a:ea typeface="隶书" pitchFamily="49" charset="-122"/>
              </a:rPr>
              <a:t>正常窦性心律</a:t>
            </a:r>
            <a:endParaRPr lang="en-US" altLang="zh-CN" sz="2800" dirty="0">
              <a:solidFill>
                <a:srgbClr val="0000FF"/>
              </a:solidFill>
              <a:latin typeface="隶书" pitchFamily="49" charset="-122"/>
              <a:ea typeface="隶书" pitchFamily="49" charset="-122"/>
            </a:endParaRPr>
          </a:p>
        </p:txBody>
      </p:sp>
    </p:spTree>
    <p:extLst>
      <p:ext uri="{BB962C8B-B14F-4D97-AF65-F5344CB8AC3E}">
        <p14:creationId xmlns:p14="http://schemas.microsoft.com/office/powerpoint/2010/main" val="34023157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a:t>
            </a:r>
            <a:r>
              <a:rPr lang="zh-CN" altLang="zh-CN" dirty="0" smtClean="0"/>
              <a:t>心律失常</a:t>
            </a:r>
            <a:endParaRPr lang="zh-CN" altLang="en-US" dirty="0"/>
          </a:p>
        </p:txBody>
      </p:sp>
      <p:sp>
        <p:nvSpPr>
          <p:cNvPr id="3" name="内容占位符 2"/>
          <p:cNvSpPr>
            <a:spLocks noGrp="1"/>
          </p:cNvSpPr>
          <p:nvPr>
            <p:ph idx="1"/>
          </p:nvPr>
        </p:nvSpPr>
        <p:spPr/>
        <p:txBody>
          <a:bodyPr/>
          <a:lstStyle/>
          <a:p>
            <a:r>
              <a:rPr lang="zh-CN" altLang="en-US" dirty="0" smtClean="0"/>
              <a:t>窦性心律失常</a:t>
            </a:r>
            <a:endParaRPr lang="en-US" altLang="zh-CN" dirty="0" smtClean="0"/>
          </a:p>
          <a:p>
            <a:pPr lvl="1">
              <a:buNone/>
            </a:pPr>
            <a:r>
              <a:rPr lang="en-US" altLang="zh-CN" dirty="0" smtClean="0"/>
              <a:t>1.</a:t>
            </a:r>
            <a:r>
              <a:rPr lang="zh-CN" altLang="zh-CN" dirty="0" smtClean="0"/>
              <a:t>窦性心动过速</a:t>
            </a:r>
            <a:endParaRPr lang="en-US" altLang="zh-CN" dirty="0" smtClean="0"/>
          </a:p>
          <a:p>
            <a:pPr lvl="2"/>
            <a:r>
              <a:rPr lang="zh-CN" altLang="zh-CN" dirty="0" smtClean="0"/>
              <a:t>具有</a:t>
            </a:r>
            <a:r>
              <a:rPr lang="zh-CN" altLang="zh-CN" dirty="0"/>
              <a:t>窦性心律的</a:t>
            </a:r>
            <a:r>
              <a:rPr lang="zh-CN" altLang="zh-CN" dirty="0" smtClean="0"/>
              <a:t>特点</a:t>
            </a:r>
            <a:endParaRPr lang="en-US" altLang="zh-CN" dirty="0" smtClean="0"/>
          </a:p>
          <a:p>
            <a:pPr lvl="2"/>
            <a:r>
              <a:rPr lang="zh-CN" altLang="zh-CN" dirty="0" smtClean="0"/>
              <a:t>成人</a:t>
            </a:r>
            <a:r>
              <a:rPr lang="zh-CN" altLang="zh-CN" dirty="0"/>
              <a:t>频率</a:t>
            </a:r>
            <a:r>
              <a:rPr lang="en-US" altLang="zh-CN" dirty="0"/>
              <a:t>100</a:t>
            </a:r>
            <a:r>
              <a:rPr lang="zh-CN" altLang="zh-CN" dirty="0"/>
              <a:t>～</a:t>
            </a:r>
            <a:r>
              <a:rPr lang="en-US" altLang="zh-CN" dirty="0"/>
              <a:t>150</a:t>
            </a:r>
            <a:r>
              <a:rPr lang="zh-CN" altLang="zh-CN" dirty="0"/>
              <a:t>次</a:t>
            </a:r>
            <a:r>
              <a:rPr lang="en-US" altLang="zh-CN" dirty="0"/>
              <a:t>/</a:t>
            </a:r>
            <a:r>
              <a:rPr lang="en-US" altLang="zh-CN" dirty="0" smtClean="0"/>
              <a:t>min</a:t>
            </a:r>
          </a:p>
          <a:p>
            <a:pPr lvl="2"/>
            <a:r>
              <a:rPr lang="zh-CN" altLang="zh-CN" dirty="0" smtClean="0"/>
              <a:t>有时</a:t>
            </a:r>
            <a:r>
              <a:rPr lang="zh-CN" altLang="zh-CN" dirty="0"/>
              <a:t>可伴有继发性</a:t>
            </a:r>
            <a:r>
              <a:rPr lang="en-US" altLang="zh-CN" dirty="0"/>
              <a:t>ST-T</a:t>
            </a:r>
            <a:r>
              <a:rPr lang="zh-CN" altLang="zh-CN" dirty="0"/>
              <a:t>改变</a:t>
            </a:r>
            <a:endParaRPr lang="zh-CN" altLang="en-US" dirty="0"/>
          </a:p>
          <a:p>
            <a:pPr lvl="2"/>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5362" name="Picture 2" descr="6-26 窦性心动过速1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7" y="4077072"/>
            <a:ext cx="6875121"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212308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a:t>
            </a:r>
            <a:r>
              <a:rPr lang="zh-CN" altLang="zh-CN" dirty="0" smtClean="0"/>
              <a:t>心律失常</a:t>
            </a:r>
            <a:endParaRPr lang="zh-CN" altLang="en-US" dirty="0"/>
          </a:p>
        </p:txBody>
      </p:sp>
      <p:sp>
        <p:nvSpPr>
          <p:cNvPr id="3" name="内容占位符 2"/>
          <p:cNvSpPr>
            <a:spLocks noGrp="1"/>
          </p:cNvSpPr>
          <p:nvPr>
            <p:ph idx="1"/>
          </p:nvPr>
        </p:nvSpPr>
        <p:spPr/>
        <p:txBody>
          <a:bodyPr/>
          <a:lstStyle/>
          <a:p>
            <a:pPr lvl="1">
              <a:buNone/>
            </a:pPr>
            <a:r>
              <a:rPr lang="en-US" altLang="zh-CN" dirty="0" smtClean="0"/>
              <a:t>2.</a:t>
            </a:r>
            <a:r>
              <a:rPr lang="zh-CN" altLang="zh-CN" dirty="0" smtClean="0"/>
              <a:t>窦性心动过缓</a:t>
            </a:r>
            <a:endParaRPr lang="en-US" altLang="zh-CN" dirty="0" smtClean="0"/>
          </a:p>
          <a:p>
            <a:pPr lvl="2"/>
            <a:r>
              <a:rPr lang="zh-CN" altLang="zh-CN" dirty="0"/>
              <a:t>具有窦性心律的</a:t>
            </a:r>
            <a:r>
              <a:rPr lang="zh-CN" altLang="zh-CN" dirty="0" smtClean="0"/>
              <a:t>特点</a:t>
            </a:r>
            <a:endParaRPr lang="en-US" altLang="zh-CN" dirty="0" smtClean="0"/>
          </a:p>
          <a:p>
            <a:pPr lvl="2"/>
            <a:r>
              <a:rPr lang="zh-CN" altLang="zh-CN" dirty="0" smtClean="0"/>
              <a:t>频率</a:t>
            </a:r>
            <a:r>
              <a:rPr lang="en-US" altLang="zh-CN" dirty="0"/>
              <a:t>40</a:t>
            </a:r>
            <a:r>
              <a:rPr lang="zh-CN" altLang="zh-CN" dirty="0"/>
              <a:t>～</a:t>
            </a:r>
            <a:r>
              <a:rPr lang="en-US" altLang="zh-CN" dirty="0"/>
              <a:t>60</a:t>
            </a:r>
            <a:r>
              <a:rPr lang="zh-CN" altLang="zh-CN" dirty="0"/>
              <a:t>次</a:t>
            </a:r>
            <a:r>
              <a:rPr lang="en-US" altLang="zh-CN" dirty="0"/>
              <a:t>/min</a:t>
            </a:r>
            <a:r>
              <a:rPr lang="zh-CN" altLang="zh-CN" dirty="0"/>
              <a:t>，常与窦性心律不齐同时存在</a:t>
            </a:r>
            <a:endParaRPr lang="en-US" altLang="zh-CN" dirty="0"/>
          </a:p>
          <a:p>
            <a:pPr lvl="2"/>
            <a:endParaRPr lang="en-US" altLang="zh-CN" dirty="0" smtClean="0"/>
          </a:p>
          <a:p>
            <a:pPr lvl="1">
              <a:buNone/>
            </a:pPr>
            <a:endParaRPr lang="en-US" altLang="zh-CN" dirty="0" smtClean="0"/>
          </a:p>
          <a:p>
            <a:pPr lvl="1">
              <a:buNone/>
            </a:pPr>
            <a:r>
              <a:rPr lang="en-US" altLang="zh-CN" dirty="0" smtClean="0"/>
              <a:t>3.</a:t>
            </a:r>
            <a:r>
              <a:rPr lang="zh-CN" altLang="zh-CN" dirty="0" smtClean="0"/>
              <a:t>窦性心律不齐</a:t>
            </a:r>
            <a:endParaRPr lang="en-US" altLang="zh-CN" dirty="0" smtClean="0"/>
          </a:p>
          <a:p>
            <a:pPr lvl="2"/>
            <a:r>
              <a:rPr lang="zh-CN" altLang="zh-CN" dirty="0"/>
              <a:t>具有窦性心律的</a:t>
            </a:r>
            <a:r>
              <a:rPr lang="zh-CN" altLang="zh-CN" dirty="0" smtClean="0"/>
              <a:t>特点</a:t>
            </a:r>
            <a:endParaRPr lang="en-US" altLang="zh-CN" dirty="0" smtClean="0"/>
          </a:p>
          <a:p>
            <a:pPr lvl="2"/>
            <a:r>
              <a:rPr lang="zh-CN" altLang="zh-CN" dirty="0" smtClean="0"/>
              <a:t>同一导联</a:t>
            </a:r>
            <a:r>
              <a:rPr lang="zh-CN" altLang="en-US" dirty="0" smtClean="0"/>
              <a:t>的</a:t>
            </a:r>
            <a:r>
              <a:rPr lang="en-US" altLang="zh-CN" dirty="0" smtClean="0"/>
              <a:t>P-P</a:t>
            </a:r>
            <a:r>
              <a:rPr lang="zh-CN" altLang="zh-CN" dirty="0" smtClean="0"/>
              <a:t>间距之差大于</a:t>
            </a:r>
            <a:r>
              <a:rPr lang="en-US" altLang="zh-CN" dirty="0" smtClean="0"/>
              <a:t>0.12s</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6386" name="Picture 2"/>
          <p:cNvPicPr>
            <a:picLocks noChangeAspect="1" noChangeArrowheads="1"/>
          </p:cNvPicPr>
          <p:nvPr/>
        </p:nvPicPr>
        <p:blipFill rotWithShape="1">
          <a:blip r:embed="rId2">
            <a:lum bright="-12000" contrast="18000"/>
            <a:extLst>
              <a:ext uri="{28A0092B-C50C-407E-A947-70E740481C1C}">
                <a14:useLocalDpi xmlns:a14="http://schemas.microsoft.com/office/drawing/2010/main" val="0"/>
              </a:ext>
            </a:extLst>
          </a:blip>
          <a:srcRect t="24064"/>
          <a:stretch/>
        </p:blipFill>
        <p:spPr bwMode="auto">
          <a:xfrm>
            <a:off x="1475656" y="2759246"/>
            <a:ext cx="6768752" cy="90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3904" y="5229200"/>
            <a:ext cx="6452508"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6814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200" dirty="0" smtClean="0">
                <a:solidFill>
                  <a:schemeClr val="bg1"/>
                </a:solidFill>
                <a:effectLst/>
                <a:latin typeface="+mj-lt"/>
                <a:ea typeface="+mj-ea"/>
                <a:cs typeface="+mj-cs"/>
              </a:rPr>
              <a:t>五、心律失常</a:t>
            </a:r>
            <a:endParaRPr lang="zh-CN" altLang="en-US" dirty="0"/>
          </a:p>
        </p:txBody>
      </p:sp>
      <p:sp>
        <p:nvSpPr>
          <p:cNvPr id="3" name="内容占位符 2"/>
          <p:cNvSpPr>
            <a:spLocks noGrp="1"/>
          </p:cNvSpPr>
          <p:nvPr>
            <p:ph idx="1"/>
          </p:nvPr>
        </p:nvSpPr>
        <p:spPr/>
        <p:txBody>
          <a:bodyPr/>
          <a:lstStyle/>
          <a:p>
            <a:pPr lvl="1">
              <a:buNone/>
            </a:pPr>
            <a:r>
              <a:rPr lang="en-US" altLang="zh-CN" dirty="0" smtClean="0"/>
              <a:t>4.</a:t>
            </a:r>
            <a:r>
              <a:rPr lang="zh-CN" altLang="zh-CN" dirty="0" smtClean="0"/>
              <a:t>窦性停搏</a:t>
            </a:r>
            <a:endParaRPr lang="zh-CN" altLang="zh-CN" dirty="0"/>
          </a:p>
          <a:p>
            <a:pPr lvl="2"/>
            <a:r>
              <a:rPr lang="zh-CN" altLang="zh-CN" dirty="0"/>
              <a:t>具有窦性心律的</a:t>
            </a:r>
            <a:r>
              <a:rPr lang="zh-CN" altLang="zh-CN" dirty="0" smtClean="0"/>
              <a:t>特点</a:t>
            </a:r>
            <a:endParaRPr lang="en-US" altLang="zh-CN" dirty="0" smtClean="0"/>
          </a:p>
          <a:p>
            <a:pPr lvl="2"/>
            <a:r>
              <a:rPr lang="zh-CN" altLang="zh-CN" dirty="0" smtClean="0"/>
              <a:t>规则</a:t>
            </a:r>
            <a:r>
              <a:rPr lang="zh-CN" altLang="zh-CN" dirty="0"/>
              <a:t>的</a:t>
            </a:r>
            <a:r>
              <a:rPr lang="en-US" altLang="zh-CN" dirty="0"/>
              <a:t>P</a:t>
            </a:r>
            <a:r>
              <a:rPr lang="zh-CN" altLang="zh-CN" dirty="0"/>
              <a:t>－</a:t>
            </a:r>
            <a:r>
              <a:rPr lang="en-US" altLang="zh-CN" dirty="0"/>
              <a:t>P</a:t>
            </a:r>
            <a:r>
              <a:rPr lang="zh-CN" altLang="zh-CN" dirty="0"/>
              <a:t>间距中突然出现</a:t>
            </a:r>
            <a:r>
              <a:rPr lang="en-US" altLang="zh-CN" dirty="0"/>
              <a:t>P</a:t>
            </a:r>
            <a:r>
              <a:rPr lang="zh-CN" altLang="zh-CN" dirty="0"/>
              <a:t>波脱落，形成长</a:t>
            </a:r>
            <a:r>
              <a:rPr lang="en-US" altLang="zh-CN" dirty="0"/>
              <a:t>P</a:t>
            </a:r>
            <a:r>
              <a:rPr lang="zh-CN" altLang="zh-CN" dirty="0"/>
              <a:t>－</a:t>
            </a:r>
            <a:r>
              <a:rPr lang="en-US" altLang="zh-CN" dirty="0"/>
              <a:t>P</a:t>
            </a:r>
            <a:r>
              <a:rPr lang="zh-CN" altLang="zh-CN" dirty="0"/>
              <a:t>间距，且</a:t>
            </a:r>
            <a:r>
              <a:rPr lang="en-US" altLang="zh-CN" dirty="0"/>
              <a:t>P</a:t>
            </a:r>
            <a:r>
              <a:rPr lang="zh-CN" altLang="zh-CN" dirty="0"/>
              <a:t>～</a:t>
            </a:r>
            <a:r>
              <a:rPr lang="en-US" altLang="zh-CN" dirty="0"/>
              <a:t>P</a:t>
            </a:r>
            <a:r>
              <a:rPr lang="zh-CN" altLang="zh-CN" dirty="0"/>
              <a:t>间距与正常</a:t>
            </a:r>
            <a:r>
              <a:rPr lang="en-US" altLang="zh-CN" dirty="0"/>
              <a:t>P</a:t>
            </a:r>
            <a:r>
              <a:rPr lang="zh-CN" altLang="zh-CN" dirty="0"/>
              <a:t>～</a:t>
            </a:r>
            <a:r>
              <a:rPr lang="en-US" altLang="zh-CN" dirty="0"/>
              <a:t>P</a:t>
            </a:r>
            <a:r>
              <a:rPr lang="zh-CN" altLang="zh-CN" dirty="0"/>
              <a:t>间距不成倍数</a:t>
            </a:r>
            <a:r>
              <a:rPr lang="zh-CN" altLang="zh-CN" dirty="0" smtClean="0"/>
              <a:t>关系</a:t>
            </a:r>
            <a:endParaRPr lang="en-US" altLang="zh-CN" dirty="0" smtClean="0"/>
          </a:p>
          <a:p>
            <a:pPr lvl="2"/>
            <a:r>
              <a:rPr lang="zh-CN" altLang="zh-CN" dirty="0" smtClean="0"/>
              <a:t>窦性停搏</a:t>
            </a:r>
            <a:r>
              <a:rPr lang="zh-CN" altLang="zh-CN" dirty="0"/>
              <a:t>后可出现逸搏或逸搏心律</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7410" name="Picture 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320541"/>
            <a:ext cx="6048672" cy="10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19031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五、心律失常</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5.</a:t>
            </a:r>
            <a:r>
              <a:rPr lang="zh-CN" altLang="zh-CN" dirty="0" smtClean="0"/>
              <a:t>病态</a:t>
            </a:r>
            <a:r>
              <a:rPr lang="zh-CN" altLang="zh-CN" dirty="0"/>
              <a:t>窦房结综合征</a:t>
            </a:r>
            <a:r>
              <a:rPr lang="zh-CN" altLang="zh-CN" dirty="0" smtClean="0"/>
              <a:t>（</a:t>
            </a:r>
            <a:r>
              <a:rPr lang="en-US" altLang="zh-CN" dirty="0" smtClean="0"/>
              <a:t>SSS</a:t>
            </a:r>
            <a:r>
              <a:rPr lang="zh-CN" altLang="zh-CN" dirty="0"/>
              <a:t>）  </a:t>
            </a:r>
          </a:p>
          <a:p>
            <a:pPr lvl="2"/>
            <a:r>
              <a:rPr lang="zh-CN" altLang="zh-CN" dirty="0" smtClean="0"/>
              <a:t>持续</a:t>
            </a:r>
            <a:r>
              <a:rPr lang="zh-CN" altLang="zh-CN" dirty="0"/>
              <a:t>的窦性心动过缓，心率＜</a:t>
            </a:r>
            <a:r>
              <a:rPr lang="en-US" altLang="zh-CN" dirty="0"/>
              <a:t>50</a:t>
            </a:r>
            <a:r>
              <a:rPr lang="zh-CN" altLang="zh-CN" dirty="0"/>
              <a:t>次</a:t>
            </a:r>
            <a:r>
              <a:rPr lang="en-US" altLang="zh-CN" dirty="0"/>
              <a:t>/</a:t>
            </a:r>
            <a:r>
              <a:rPr lang="en-US" altLang="zh-CN" dirty="0" smtClean="0"/>
              <a:t>min</a:t>
            </a:r>
          </a:p>
          <a:p>
            <a:pPr lvl="2"/>
            <a:r>
              <a:rPr lang="zh-CN" altLang="zh-CN" dirty="0" smtClean="0"/>
              <a:t>多发</a:t>
            </a:r>
            <a:r>
              <a:rPr lang="zh-CN" altLang="zh-CN" dirty="0"/>
              <a:t>窦性停搏或窦房</a:t>
            </a:r>
            <a:r>
              <a:rPr lang="zh-CN" altLang="zh-CN" dirty="0" smtClean="0"/>
              <a:t>阻滞</a:t>
            </a:r>
            <a:endParaRPr lang="en-US" altLang="zh-CN" dirty="0" smtClean="0"/>
          </a:p>
          <a:p>
            <a:pPr lvl="2"/>
            <a:r>
              <a:rPr lang="zh-CN" altLang="zh-CN" dirty="0" smtClean="0"/>
              <a:t>慢</a:t>
            </a:r>
            <a:r>
              <a:rPr lang="en-US" altLang="zh-CN" dirty="0"/>
              <a:t>-</a:t>
            </a:r>
            <a:r>
              <a:rPr lang="zh-CN" altLang="zh-CN" dirty="0"/>
              <a:t>快</a:t>
            </a:r>
            <a:r>
              <a:rPr lang="zh-CN" altLang="zh-CN" dirty="0" smtClean="0"/>
              <a:t>综合征</a:t>
            </a:r>
            <a:endParaRPr lang="en-US" altLang="zh-CN" dirty="0" smtClean="0"/>
          </a:p>
          <a:p>
            <a:pPr lvl="3"/>
            <a:r>
              <a:rPr lang="zh-CN" altLang="zh-CN" dirty="0" smtClean="0"/>
              <a:t>在</a:t>
            </a:r>
            <a:r>
              <a:rPr lang="zh-CN" altLang="zh-CN" dirty="0"/>
              <a:t>显著窦性心动过缓基础上，反复出现室上性快速心律失常（如房扑、房颤等</a:t>
            </a:r>
            <a:r>
              <a:rPr lang="zh-CN" altLang="zh-CN" dirty="0" smtClean="0"/>
              <a:t>）</a:t>
            </a:r>
            <a:endParaRPr lang="en-US" altLang="zh-CN" dirty="0" smtClean="0"/>
          </a:p>
          <a:p>
            <a:pPr lvl="2"/>
            <a:r>
              <a:rPr lang="zh-CN" altLang="zh-CN" dirty="0" smtClean="0"/>
              <a:t>双</a:t>
            </a:r>
            <a:r>
              <a:rPr lang="zh-CN" altLang="zh-CN" dirty="0"/>
              <a:t>结</a:t>
            </a:r>
            <a:r>
              <a:rPr lang="zh-CN" altLang="zh-CN" dirty="0" smtClean="0"/>
              <a:t>病变</a:t>
            </a:r>
            <a:endParaRPr lang="en-US" altLang="zh-CN" dirty="0" smtClean="0"/>
          </a:p>
          <a:p>
            <a:pPr lvl="3"/>
            <a:r>
              <a:rPr lang="zh-CN" altLang="zh-CN" dirty="0" smtClean="0"/>
              <a:t>部分</a:t>
            </a:r>
            <a:r>
              <a:rPr lang="zh-CN" altLang="zh-CN" dirty="0"/>
              <a:t>病窦综合征患者同时伴有房室交界区病变，则出现窦性停搏后，交界性逸搏长时间不能出现，或伴有房室传导阻滞</a:t>
            </a:r>
            <a:r>
              <a:rPr lang="zh-CN" altLang="zh-CN" dirty="0" smtClean="0"/>
              <a:t>阻滞</a:t>
            </a:r>
            <a:endParaRPr lang="zh-CN" altLang="zh-CN"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85271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一、心房肥大</a:t>
            </a:r>
          </a:p>
        </p:txBody>
      </p:sp>
      <p:sp>
        <p:nvSpPr>
          <p:cNvPr id="4" name="内容占位符 3"/>
          <p:cNvSpPr>
            <a:spLocks noGrp="1"/>
          </p:cNvSpPr>
          <p:nvPr>
            <p:ph idx="1"/>
          </p:nvPr>
        </p:nvSpPr>
        <p:spPr/>
        <p:txBody>
          <a:bodyPr/>
          <a:lstStyle/>
          <a:p>
            <a:r>
              <a:rPr lang="zh-CN" altLang="en-US" dirty="0" smtClean="0"/>
              <a:t>右心房肥大</a:t>
            </a:r>
            <a:endParaRPr lang="en-US" altLang="zh-CN" dirty="0" smtClean="0"/>
          </a:p>
          <a:p>
            <a:pPr lvl="1"/>
            <a:r>
              <a:rPr lang="zh-CN" altLang="zh-CN" kern="100" dirty="0" smtClean="0">
                <a:latin typeface="Times New Roman"/>
                <a:ea typeface="宋体"/>
              </a:rPr>
              <a:t>心电图特征</a:t>
            </a:r>
            <a:endParaRPr lang="en-US" altLang="zh-CN" kern="100" dirty="0" smtClean="0">
              <a:latin typeface="Times New Roman"/>
              <a:ea typeface="宋体"/>
            </a:endParaRPr>
          </a:p>
          <a:p>
            <a:pPr marL="1257300" lvl="2" indent="-457200" algn="just">
              <a:spcAft>
                <a:spcPts val="0"/>
              </a:spcAft>
              <a:buFont typeface="Wingdings" pitchFamily="2" charset="2"/>
              <a:buChar char="Ø"/>
            </a:pPr>
            <a:r>
              <a:rPr lang="en-US" altLang="zh-CN" kern="100" dirty="0">
                <a:latin typeface="宋体"/>
                <a:ea typeface="宋体"/>
              </a:rPr>
              <a:t>P</a:t>
            </a:r>
            <a:r>
              <a:rPr lang="zh-CN" altLang="zh-CN" kern="100" dirty="0">
                <a:latin typeface="Times New Roman"/>
                <a:ea typeface="宋体"/>
              </a:rPr>
              <a:t>波尖而高耸，心前区导联电压</a:t>
            </a:r>
            <a:r>
              <a:rPr lang="en-US" altLang="zh-CN" kern="100" dirty="0">
                <a:latin typeface="Times New Roman"/>
                <a:ea typeface="宋体"/>
              </a:rPr>
              <a:t>≥0.2mV,</a:t>
            </a:r>
            <a:r>
              <a:rPr lang="zh-CN" altLang="zh-CN" kern="100" dirty="0">
                <a:latin typeface="Times New Roman"/>
                <a:ea typeface="宋体"/>
              </a:rPr>
              <a:t>肢体导联振幅</a:t>
            </a:r>
            <a:r>
              <a:rPr lang="en-US" altLang="zh-CN" kern="100" dirty="0">
                <a:latin typeface="Times New Roman"/>
                <a:ea typeface="宋体"/>
              </a:rPr>
              <a:t>≥0.25mV,</a:t>
            </a:r>
            <a:r>
              <a:rPr lang="zh-CN" altLang="zh-CN" kern="100" dirty="0">
                <a:latin typeface="Times New Roman"/>
                <a:ea typeface="宋体"/>
              </a:rPr>
              <a:t>以Ⅱ、Ⅲ、</a:t>
            </a:r>
            <a:r>
              <a:rPr lang="en-US" altLang="zh-CN" kern="100" dirty="0" err="1">
                <a:latin typeface="Times New Roman"/>
                <a:ea typeface="宋体"/>
              </a:rPr>
              <a:t>avF</a:t>
            </a:r>
            <a:r>
              <a:rPr lang="zh-CN" altLang="zh-CN" kern="100" dirty="0">
                <a:latin typeface="Times New Roman"/>
                <a:ea typeface="宋体"/>
              </a:rPr>
              <a:t>导联最为明显；</a:t>
            </a:r>
            <a:endParaRPr lang="en-US" altLang="zh-CN" kern="100" dirty="0">
              <a:latin typeface="Times New Roman"/>
              <a:ea typeface="宋体"/>
            </a:endParaRPr>
          </a:p>
          <a:p>
            <a:pPr marL="1257300" lvl="2" indent="-457200" algn="just">
              <a:spcAft>
                <a:spcPts val="0"/>
              </a:spcAft>
              <a:buFont typeface="Wingdings" pitchFamily="2" charset="2"/>
              <a:buChar char="Ø"/>
            </a:pPr>
            <a:r>
              <a:rPr lang="en-US" altLang="zh-CN" kern="100" dirty="0">
                <a:latin typeface="Times New Roman"/>
                <a:ea typeface="宋体"/>
              </a:rPr>
              <a:t>V</a:t>
            </a:r>
            <a:r>
              <a:rPr lang="en-US" altLang="zh-CN" kern="100" baseline="-25000" dirty="0">
                <a:latin typeface="Times New Roman"/>
                <a:ea typeface="宋体"/>
              </a:rPr>
              <a:t>1 </a:t>
            </a:r>
            <a:r>
              <a:rPr lang="zh-CN" altLang="zh-CN" kern="100" dirty="0">
                <a:latin typeface="Times New Roman"/>
                <a:ea typeface="宋体"/>
              </a:rPr>
              <a:t>、</a:t>
            </a:r>
            <a:r>
              <a:rPr lang="en-US" altLang="zh-CN" kern="100" dirty="0">
                <a:latin typeface="Times New Roman"/>
                <a:ea typeface="宋体"/>
              </a:rPr>
              <a:t>V</a:t>
            </a:r>
            <a:r>
              <a:rPr lang="en-US" altLang="zh-CN" kern="100" baseline="-25000" dirty="0">
                <a:latin typeface="Times New Roman"/>
                <a:ea typeface="宋体"/>
              </a:rPr>
              <a:t>2</a:t>
            </a:r>
            <a:r>
              <a:rPr lang="zh-CN" altLang="zh-CN" kern="100" dirty="0">
                <a:latin typeface="Times New Roman"/>
                <a:ea typeface="宋体"/>
              </a:rPr>
              <a:t>导联</a:t>
            </a:r>
            <a:r>
              <a:rPr lang="en-US" altLang="zh-CN" kern="100" dirty="0">
                <a:latin typeface="Times New Roman"/>
                <a:ea typeface="宋体"/>
              </a:rPr>
              <a:t>P</a:t>
            </a:r>
            <a:r>
              <a:rPr lang="zh-CN" altLang="zh-CN" kern="100" dirty="0">
                <a:latin typeface="Times New Roman"/>
                <a:ea typeface="宋体"/>
              </a:rPr>
              <a:t>波直立时，振幅</a:t>
            </a:r>
            <a:r>
              <a:rPr lang="en-US" altLang="zh-CN" kern="100" dirty="0">
                <a:latin typeface="Times New Roman"/>
                <a:ea typeface="宋体"/>
              </a:rPr>
              <a:t>≥0.15mV</a:t>
            </a:r>
            <a:r>
              <a:rPr lang="zh-CN" altLang="zh-CN" kern="100" dirty="0">
                <a:latin typeface="Times New Roman"/>
                <a:ea typeface="宋体"/>
              </a:rPr>
              <a:t>，如</a:t>
            </a:r>
            <a:r>
              <a:rPr lang="en-US" altLang="zh-CN" kern="100" dirty="0">
                <a:latin typeface="Times New Roman"/>
                <a:ea typeface="宋体"/>
              </a:rPr>
              <a:t>P</a:t>
            </a:r>
            <a:r>
              <a:rPr lang="zh-CN" altLang="zh-CN" kern="100" dirty="0">
                <a:latin typeface="Times New Roman"/>
                <a:ea typeface="宋体"/>
              </a:rPr>
              <a:t>波双向时，振幅的算术和</a:t>
            </a:r>
            <a:r>
              <a:rPr lang="en-US" altLang="zh-CN" kern="100" dirty="0">
                <a:latin typeface="Times New Roman"/>
                <a:ea typeface="宋体"/>
              </a:rPr>
              <a:t>≥0.2mV</a:t>
            </a:r>
            <a:r>
              <a:rPr lang="zh-CN" altLang="zh-CN" kern="100" dirty="0">
                <a:latin typeface="Times New Roman"/>
                <a:ea typeface="宋体"/>
              </a:rPr>
              <a:t>；</a:t>
            </a:r>
            <a:endParaRPr lang="en-US" altLang="zh-CN" kern="100" dirty="0">
              <a:latin typeface="Times New Roman"/>
              <a:ea typeface="宋体"/>
            </a:endParaRPr>
          </a:p>
          <a:p>
            <a:pPr marL="1257300" lvl="2" indent="-457200" algn="just">
              <a:spcAft>
                <a:spcPts val="0"/>
              </a:spcAft>
              <a:buFont typeface="Wingdings" pitchFamily="2" charset="2"/>
              <a:buChar char="Ø"/>
            </a:pPr>
            <a:r>
              <a:rPr lang="en-US" altLang="zh-CN" kern="100" dirty="0">
                <a:latin typeface="Times New Roman"/>
                <a:ea typeface="宋体"/>
              </a:rPr>
              <a:t>P</a:t>
            </a:r>
            <a:r>
              <a:rPr lang="zh-CN" altLang="zh-CN" kern="100" dirty="0">
                <a:latin typeface="Times New Roman"/>
                <a:ea typeface="宋体"/>
              </a:rPr>
              <a:t>波时间正常，＜</a:t>
            </a:r>
            <a:r>
              <a:rPr lang="en-US" altLang="zh-CN" kern="100" dirty="0">
                <a:latin typeface="Times New Roman"/>
                <a:ea typeface="宋体"/>
              </a:rPr>
              <a:t>0.12s</a:t>
            </a:r>
            <a:r>
              <a:rPr lang="zh-CN" altLang="en-US" kern="100" dirty="0">
                <a:latin typeface="宋体"/>
                <a:ea typeface="宋体"/>
              </a:rPr>
              <a:t>。</a:t>
            </a:r>
            <a:endParaRPr lang="en-US" altLang="zh-CN" kern="100" dirty="0">
              <a:latin typeface="宋体"/>
              <a:ea typeface="宋体"/>
            </a:endParaRPr>
          </a:p>
          <a:p>
            <a:pPr lvl="1"/>
            <a:r>
              <a:rPr lang="zh-CN" altLang="en-US" kern="100" dirty="0" smtClean="0">
                <a:latin typeface="Times New Roman"/>
                <a:ea typeface="宋体"/>
              </a:rPr>
              <a:t>病因</a:t>
            </a:r>
            <a:endParaRPr lang="en-US" altLang="zh-CN" kern="100" dirty="0" smtClean="0">
              <a:latin typeface="Times New Roman"/>
              <a:ea typeface="宋体"/>
            </a:endParaRPr>
          </a:p>
          <a:p>
            <a:pPr lvl="2"/>
            <a:r>
              <a:rPr lang="zh-CN" altLang="en-US" kern="100" dirty="0" smtClean="0">
                <a:latin typeface="Times New Roman"/>
                <a:ea typeface="宋体"/>
              </a:rPr>
              <a:t>最多</a:t>
            </a:r>
            <a:r>
              <a:rPr lang="zh-CN" altLang="en-US" kern="100" dirty="0">
                <a:latin typeface="Times New Roman"/>
                <a:ea typeface="宋体"/>
              </a:rPr>
              <a:t>见于各种原因引起的肺源性心脏病，所以又称为“肺型</a:t>
            </a:r>
            <a:r>
              <a:rPr lang="en-US" altLang="zh-CN" kern="100" dirty="0">
                <a:latin typeface="Times New Roman"/>
                <a:ea typeface="宋体"/>
              </a:rPr>
              <a:t>P</a:t>
            </a:r>
            <a:r>
              <a:rPr lang="zh-CN" altLang="en-US" kern="100" dirty="0">
                <a:latin typeface="Times New Roman"/>
                <a:ea typeface="宋体"/>
              </a:rPr>
              <a:t>波”。 </a:t>
            </a:r>
            <a:endParaRPr lang="zh-CN" altLang="zh-CN" kern="100" dirty="0">
              <a:latin typeface="Times New Roman"/>
              <a:ea typeface="宋体"/>
            </a:endParaRPr>
          </a:p>
          <a:p>
            <a:endParaRPr lang="en-US" altLang="zh-CN" dirty="0" smtClean="0"/>
          </a:p>
          <a:p>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5735966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dirty="0" smtClean="0"/>
              <a:t>期前收缩</a:t>
            </a:r>
            <a:endParaRPr lang="en-US" altLang="zh-CN" dirty="0" smtClean="0"/>
          </a:p>
          <a:p>
            <a:pPr lvl="1"/>
            <a:r>
              <a:rPr lang="zh-CN" altLang="en-US" dirty="0" smtClean="0"/>
              <a:t>定义</a:t>
            </a:r>
            <a:endParaRPr lang="en-US" altLang="zh-CN" dirty="0" smtClean="0"/>
          </a:p>
          <a:p>
            <a:pPr lvl="2"/>
            <a:r>
              <a:rPr lang="zh-CN" altLang="en-US" dirty="0" smtClean="0"/>
              <a:t>窦房结</a:t>
            </a:r>
            <a:r>
              <a:rPr lang="zh-CN" altLang="en-US" dirty="0"/>
              <a:t>以外的异位起搏点过早发出冲动控制心脏收缩所</a:t>
            </a:r>
            <a:r>
              <a:rPr lang="zh-CN" altLang="en-US" dirty="0" smtClean="0"/>
              <a:t>致</a:t>
            </a:r>
            <a:endParaRPr lang="en-US" altLang="zh-CN" dirty="0" smtClean="0"/>
          </a:p>
          <a:p>
            <a:pPr lvl="2"/>
            <a:r>
              <a:rPr lang="zh-CN" altLang="en-US" dirty="0" smtClean="0"/>
              <a:t>是</a:t>
            </a:r>
            <a:r>
              <a:rPr lang="zh-CN" altLang="en-US" dirty="0"/>
              <a:t>临床上最常见的</a:t>
            </a:r>
            <a:r>
              <a:rPr lang="zh-CN" altLang="en-US" dirty="0" smtClean="0"/>
              <a:t>心律失常</a:t>
            </a:r>
            <a:endParaRPr lang="zh-CN" altLang="en-US" dirty="0"/>
          </a:p>
          <a:p>
            <a:endParaRPr lang="en-US" altLang="zh-CN"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4"/>
          <p:cNvSpPr txBox="1">
            <a:spLocks noChangeArrowheads="1"/>
          </p:cNvSpPr>
          <p:nvPr/>
        </p:nvSpPr>
        <p:spPr bwMode="auto">
          <a:xfrm>
            <a:off x="839092" y="4051200"/>
            <a:ext cx="549275" cy="720725"/>
          </a:xfrm>
          <a:prstGeom prst="rect">
            <a:avLst/>
          </a:prstGeom>
          <a:noFill/>
          <a:ln w="9525">
            <a:noFill/>
            <a:miter lim="800000"/>
            <a:headEnd/>
            <a:tailEnd/>
          </a:ln>
        </p:spPr>
        <p:txBody>
          <a:bodyPr vert="eaVert">
            <a:spAutoFit/>
          </a:bodyPr>
          <a:lstStyle/>
          <a:p>
            <a:pPr>
              <a:spcBef>
                <a:spcPct val="50000"/>
              </a:spcBef>
            </a:pPr>
            <a:r>
              <a:rPr lang="zh-CN" altLang="en-US" sz="2400" b="1">
                <a:solidFill>
                  <a:srgbClr val="490092"/>
                </a:solidFill>
              </a:rPr>
              <a:t>部位</a:t>
            </a:r>
          </a:p>
        </p:txBody>
      </p:sp>
      <p:sp>
        <p:nvSpPr>
          <p:cNvPr id="6" name="AutoShape 5"/>
          <p:cNvSpPr>
            <a:spLocks/>
          </p:cNvSpPr>
          <p:nvPr/>
        </p:nvSpPr>
        <p:spPr bwMode="auto">
          <a:xfrm>
            <a:off x="1331217" y="4051200"/>
            <a:ext cx="144463" cy="649288"/>
          </a:xfrm>
          <a:prstGeom prst="leftBrace">
            <a:avLst>
              <a:gd name="adj1" fmla="val 37454"/>
              <a:gd name="adj2" fmla="val 50000"/>
            </a:avLst>
          </a:prstGeom>
          <a:noFill/>
          <a:ln w="9525">
            <a:solidFill>
              <a:schemeClr val="tx1"/>
            </a:solidFill>
            <a:round/>
            <a:headEnd/>
            <a:tailEnd/>
          </a:ln>
        </p:spPr>
        <p:txBody>
          <a:bodyPr wrap="none" anchor="ctr"/>
          <a:lstStyle/>
          <a:p>
            <a:endParaRPr lang="zh-CN" altLang="en-US"/>
          </a:p>
        </p:txBody>
      </p:sp>
      <p:sp>
        <p:nvSpPr>
          <p:cNvPr id="7" name="Text Box 6"/>
          <p:cNvSpPr txBox="1">
            <a:spLocks noChangeArrowheads="1"/>
          </p:cNvSpPr>
          <p:nvPr/>
        </p:nvSpPr>
        <p:spPr bwMode="auto">
          <a:xfrm>
            <a:off x="1547117" y="3835300"/>
            <a:ext cx="1296988" cy="457200"/>
          </a:xfrm>
          <a:prstGeom prst="rect">
            <a:avLst/>
          </a:prstGeom>
          <a:noFill/>
          <a:ln w="9525">
            <a:noFill/>
            <a:miter lim="800000"/>
            <a:headEnd/>
            <a:tailEnd/>
          </a:ln>
        </p:spPr>
        <p:txBody>
          <a:bodyPr>
            <a:spAutoFit/>
          </a:bodyPr>
          <a:lstStyle/>
          <a:p>
            <a:pPr>
              <a:spcBef>
                <a:spcPct val="50000"/>
              </a:spcBef>
            </a:pPr>
            <a:r>
              <a:rPr lang="zh-CN" altLang="en-US" sz="2400" b="1">
                <a:solidFill>
                  <a:srgbClr val="490092"/>
                </a:solidFill>
              </a:rPr>
              <a:t>房性</a:t>
            </a:r>
          </a:p>
        </p:txBody>
      </p:sp>
      <p:sp>
        <p:nvSpPr>
          <p:cNvPr id="8" name="Text Box 7"/>
          <p:cNvSpPr txBox="1">
            <a:spLocks noChangeArrowheads="1"/>
          </p:cNvSpPr>
          <p:nvPr/>
        </p:nvSpPr>
        <p:spPr bwMode="auto">
          <a:xfrm>
            <a:off x="1547117" y="4195663"/>
            <a:ext cx="2808288" cy="457200"/>
          </a:xfrm>
          <a:prstGeom prst="rect">
            <a:avLst/>
          </a:prstGeom>
          <a:noFill/>
          <a:ln w="9525">
            <a:noFill/>
            <a:miter lim="800000"/>
            <a:headEnd/>
            <a:tailEnd/>
          </a:ln>
        </p:spPr>
        <p:txBody>
          <a:bodyPr>
            <a:spAutoFit/>
          </a:bodyPr>
          <a:lstStyle/>
          <a:p>
            <a:pPr>
              <a:spcBef>
                <a:spcPct val="50000"/>
              </a:spcBef>
            </a:pPr>
            <a:r>
              <a:rPr lang="zh-CN" altLang="en-US" sz="2400" b="1">
                <a:solidFill>
                  <a:srgbClr val="FF0000"/>
                </a:solidFill>
              </a:rPr>
              <a:t>室性（最常见）</a:t>
            </a:r>
          </a:p>
        </p:txBody>
      </p:sp>
      <p:sp>
        <p:nvSpPr>
          <p:cNvPr id="9" name="Text Box 8"/>
          <p:cNvSpPr txBox="1">
            <a:spLocks noChangeArrowheads="1"/>
          </p:cNvSpPr>
          <p:nvPr/>
        </p:nvSpPr>
        <p:spPr bwMode="auto">
          <a:xfrm>
            <a:off x="1547117" y="4484588"/>
            <a:ext cx="1296988" cy="457200"/>
          </a:xfrm>
          <a:prstGeom prst="rect">
            <a:avLst/>
          </a:prstGeom>
          <a:noFill/>
          <a:ln w="9525">
            <a:noFill/>
            <a:miter lim="800000"/>
            <a:headEnd/>
            <a:tailEnd/>
          </a:ln>
        </p:spPr>
        <p:txBody>
          <a:bodyPr>
            <a:spAutoFit/>
          </a:bodyPr>
          <a:lstStyle/>
          <a:p>
            <a:pPr>
              <a:spcBef>
                <a:spcPct val="50000"/>
              </a:spcBef>
            </a:pPr>
            <a:r>
              <a:rPr lang="zh-CN" altLang="en-US" sz="2400" b="1">
                <a:solidFill>
                  <a:srgbClr val="490092"/>
                </a:solidFill>
              </a:rPr>
              <a:t>交界性</a:t>
            </a:r>
          </a:p>
        </p:txBody>
      </p:sp>
      <p:sp>
        <p:nvSpPr>
          <p:cNvPr id="10" name="Text Box 9"/>
          <p:cNvSpPr txBox="1">
            <a:spLocks noChangeArrowheads="1"/>
          </p:cNvSpPr>
          <p:nvPr/>
        </p:nvSpPr>
        <p:spPr bwMode="auto">
          <a:xfrm>
            <a:off x="4584005" y="3979763"/>
            <a:ext cx="549275" cy="720725"/>
          </a:xfrm>
          <a:prstGeom prst="rect">
            <a:avLst/>
          </a:prstGeom>
          <a:noFill/>
          <a:ln w="9525">
            <a:noFill/>
            <a:miter lim="800000"/>
            <a:headEnd/>
            <a:tailEnd/>
          </a:ln>
        </p:spPr>
        <p:txBody>
          <a:bodyPr vert="eaVert">
            <a:spAutoFit/>
          </a:bodyPr>
          <a:lstStyle/>
          <a:p>
            <a:pPr>
              <a:spcBef>
                <a:spcPct val="50000"/>
              </a:spcBef>
            </a:pPr>
            <a:r>
              <a:rPr lang="zh-CN" altLang="en-US" sz="2400" b="1">
                <a:solidFill>
                  <a:srgbClr val="490092"/>
                </a:solidFill>
              </a:rPr>
              <a:t>频率</a:t>
            </a:r>
          </a:p>
        </p:txBody>
      </p:sp>
      <p:sp>
        <p:nvSpPr>
          <p:cNvPr id="11" name="AutoShape 10"/>
          <p:cNvSpPr>
            <a:spLocks/>
          </p:cNvSpPr>
          <p:nvPr/>
        </p:nvSpPr>
        <p:spPr bwMode="auto">
          <a:xfrm>
            <a:off x="5076130" y="4051200"/>
            <a:ext cx="142875" cy="504825"/>
          </a:xfrm>
          <a:prstGeom prst="leftBrace">
            <a:avLst>
              <a:gd name="adj1" fmla="val 29444"/>
              <a:gd name="adj2" fmla="val 50000"/>
            </a:avLst>
          </a:prstGeom>
          <a:noFill/>
          <a:ln w="9525">
            <a:solidFill>
              <a:schemeClr val="tx1"/>
            </a:solidFill>
            <a:round/>
            <a:headEnd/>
            <a:tailEnd/>
          </a:ln>
        </p:spPr>
        <p:txBody>
          <a:bodyPr wrap="none" anchor="ctr"/>
          <a:lstStyle/>
          <a:p>
            <a:endParaRPr lang="zh-CN" altLang="en-US"/>
          </a:p>
        </p:txBody>
      </p:sp>
      <p:sp>
        <p:nvSpPr>
          <p:cNvPr id="12" name="Text Box 11"/>
          <p:cNvSpPr txBox="1">
            <a:spLocks noChangeArrowheads="1"/>
          </p:cNvSpPr>
          <p:nvPr/>
        </p:nvSpPr>
        <p:spPr bwMode="auto">
          <a:xfrm>
            <a:off x="5292030" y="3835300"/>
            <a:ext cx="3240087" cy="457200"/>
          </a:xfrm>
          <a:prstGeom prst="rect">
            <a:avLst/>
          </a:prstGeom>
          <a:noFill/>
          <a:ln w="9525">
            <a:noFill/>
            <a:miter lim="800000"/>
            <a:headEnd/>
            <a:tailEnd/>
          </a:ln>
        </p:spPr>
        <p:txBody>
          <a:bodyPr>
            <a:spAutoFit/>
          </a:bodyPr>
          <a:lstStyle/>
          <a:p>
            <a:pPr>
              <a:spcBef>
                <a:spcPct val="50000"/>
              </a:spcBef>
            </a:pPr>
            <a:r>
              <a:rPr lang="zh-CN" altLang="en-US" sz="2400" b="1">
                <a:solidFill>
                  <a:srgbClr val="490092"/>
                </a:solidFill>
              </a:rPr>
              <a:t>偶发：偶然发作</a:t>
            </a:r>
          </a:p>
        </p:txBody>
      </p:sp>
      <p:sp>
        <p:nvSpPr>
          <p:cNvPr id="13" name="Text Box 12"/>
          <p:cNvSpPr txBox="1">
            <a:spLocks noChangeArrowheads="1"/>
          </p:cNvSpPr>
          <p:nvPr/>
        </p:nvSpPr>
        <p:spPr bwMode="auto">
          <a:xfrm>
            <a:off x="5292030" y="4340125"/>
            <a:ext cx="2808287" cy="457200"/>
          </a:xfrm>
          <a:prstGeom prst="rect">
            <a:avLst/>
          </a:prstGeom>
          <a:noFill/>
          <a:ln w="9525">
            <a:noFill/>
            <a:miter lim="800000"/>
            <a:headEnd/>
            <a:tailEnd/>
          </a:ln>
        </p:spPr>
        <p:txBody>
          <a:bodyPr>
            <a:spAutoFit/>
          </a:bodyPr>
          <a:lstStyle/>
          <a:p>
            <a:pPr>
              <a:spcBef>
                <a:spcPct val="50000"/>
              </a:spcBef>
            </a:pPr>
            <a:endParaRPr lang="zh-CN" altLang="zh-CN" sz="2400" b="1">
              <a:solidFill>
                <a:srgbClr val="490092"/>
              </a:solidFill>
            </a:endParaRPr>
          </a:p>
        </p:txBody>
      </p:sp>
      <p:sp>
        <p:nvSpPr>
          <p:cNvPr id="14" name="Text Box 13"/>
          <p:cNvSpPr txBox="1">
            <a:spLocks noChangeArrowheads="1"/>
          </p:cNvSpPr>
          <p:nvPr/>
        </p:nvSpPr>
        <p:spPr bwMode="auto">
          <a:xfrm>
            <a:off x="5292030" y="4340125"/>
            <a:ext cx="3168650" cy="457200"/>
          </a:xfrm>
          <a:prstGeom prst="rect">
            <a:avLst/>
          </a:prstGeom>
          <a:noFill/>
          <a:ln w="9525">
            <a:noFill/>
            <a:miter lim="800000"/>
            <a:headEnd/>
            <a:tailEnd/>
          </a:ln>
        </p:spPr>
        <p:txBody>
          <a:bodyPr>
            <a:spAutoFit/>
          </a:bodyPr>
          <a:lstStyle/>
          <a:p>
            <a:pPr>
              <a:spcBef>
                <a:spcPct val="50000"/>
              </a:spcBef>
            </a:pPr>
            <a:r>
              <a:rPr lang="zh-CN" altLang="en-US" sz="2400" b="1">
                <a:solidFill>
                  <a:srgbClr val="FF0000"/>
                </a:solidFill>
              </a:rPr>
              <a:t>频发：</a:t>
            </a:r>
            <a:r>
              <a:rPr lang="en-US" altLang="zh-CN" sz="2400" b="1">
                <a:solidFill>
                  <a:srgbClr val="FF0000"/>
                </a:solidFill>
              </a:rPr>
              <a:t>&gt;5</a:t>
            </a:r>
            <a:r>
              <a:rPr lang="zh-CN" altLang="en-US" sz="2400" b="1">
                <a:solidFill>
                  <a:srgbClr val="FF0000"/>
                </a:solidFill>
              </a:rPr>
              <a:t>次</a:t>
            </a:r>
            <a:r>
              <a:rPr lang="en-US" altLang="zh-CN" sz="2400" b="1">
                <a:solidFill>
                  <a:srgbClr val="FF0000"/>
                </a:solidFill>
              </a:rPr>
              <a:t>/</a:t>
            </a:r>
            <a:r>
              <a:rPr lang="zh-CN" altLang="en-US" sz="2400" b="1">
                <a:solidFill>
                  <a:srgbClr val="FF0000"/>
                </a:solidFill>
              </a:rPr>
              <a:t>分</a:t>
            </a:r>
          </a:p>
        </p:txBody>
      </p:sp>
      <p:sp>
        <p:nvSpPr>
          <p:cNvPr id="15" name="Text Box 14"/>
          <p:cNvSpPr txBox="1">
            <a:spLocks noChangeArrowheads="1"/>
          </p:cNvSpPr>
          <p:nvPr/>
        </p:nvSpPr>
        <p:spPr bwMode="auto">
          <a:xfrm>
            <a:off x="899417" y="5203725"/>
            <a:ext cx="549275" cy="720725"/>
          </a:xfrm>
          <a:prstGeom prst="rect">
            <a:avLst/>
          </a:prstGeom>
          <a:noFill/>
          <a:ln w="9525">
            <a:noFill/>
            <a:miter lim="800000"/>
            <a:headEnd/>
            <a:tailEnd/>
          </a:ln>
        </p:spPr>
        <p:txBody>
          <a:bodyPr vert="eaVert">
            <a:spAutoFit/>
          </a:bodyPr>
          <a:lstStyle/>
          <a:p>
            <a:pPr>
              <a:spcBef>
                <a:spcPct val="50000"/>
              </a:spcBef>
            </a:pPr>
            <a:r>
              <a:rPr lang="zh-CN" altLang="en-US" sz="2400" b="1">
                <a:solidFill>
                  <a:srgbClr val="490092"/>
                </a:solidFill>
              </a:rPr>
              <a:t>形态</a:t>
            </a:r>
          </a:p>
        </p:txBody>
      </p:sp>
      <p:sp>
        <p:nvSpPr>
          <p:cNvPr id="16" name="AutoShape 15"/>
          <p:cNvSpPr>
            <a:spLocks/>
          </p:cNvSpPr>
          <p:nvPr/>
        </p:nvSpPr>
        <p:spPr bwMode="auto">
          <a:xfrm>
            <a:off x="1331217" y="5203725"/>
            <a:ext cx="144463" cy="719138"/>
          </a:xfrm>
          <a:prstGeom prst="leftBrace">
            <a:avLst>
              <a:gd name="adj1" fmla="val 41483"/>
              <a:gd name="adj2" fmla="val 50000"/>
            </a:avLst>
          </a:prstGeom>
          <a:noFill/>
          <a:ln w="9525">
            <a:solidFill>
              <a:schemeClr val="tx1"/>
            </a:solidFill>
            <a:round/>
            <a:headEnd/>
            <a:tailEnd/>
          </a:ln>
        </p:spPr>
        <p:txBody>
          <a:bodyPr wrap="none" anchor="ctr"/>
          <a:lstStyle/>
          <a:p>
            <a:endParaRPr lang="zh-CN" altLang="en-US"/>
          </a:p>
        </p:txBody>
      </p:sp>
      <p:sp>
        <p:nvSpPr>
          <p:cNvPr id="17" name="Text Box 16"/>
          <p:cNvSpPr txBox="1">
            <a:spLocks noChangeArrowheads="1"/>
          </p:cNvSpPr>
          <p:nvPr/>
        </p:nvSpPr>
        <p:spPr bwMode="auto">
          <a:xfrm>
            <a:off x="1547117" y="5564088"/>
            <a:ext cx="7345363" cy="457200"/>
          </a:xfrm>
          <a:prstGeom prst="rect">
            <a:avLst/>
          </a:prstGeom>
          <a:noFill/>
          <a:ln w="9525">
            <a:noFill/>
            <a:miter lim="800000"/>
            <a:headEnd/>
            <a:tailEnd/>
          </a:ln>
        </p:spPr>
        <p:txBody>
          <a:bodyPr>
            <a:spAutoFit/>
          </a:bodyPr>
          <a:lstStyle/>
          <a:p>
            <a:pPr>
              <a:spcBef>
                <a:spcPct val="50000"/>
              </a:spcBef>
            </a:pPr>
            <a:r>
              <a:rPr lang="zh-CN" altLang="en-US" sz="2400" b="1">
                <a:solidFill>
                  <a:srgbClr val="490092"/>
                </a:solidFill>
              </a:rPr>
              <a:t>单源性</a:t>
            </a:r>
            <a:r>
              <a:rPr lang="en-US" altLang="zh-CN" sz="2400" b="1">
                <a:solidFill>
                  <a:srgbClr val="490092"/>
                </a:solidFill>
              </a:rPr>
              <a:t>——</a:t>
            </a:r>
            <a:r>
              <a:rPr lang="zh-CN" altLang="en-US" sz="2400" b="1">
                <a:solidFill>
                  <a:srgbClr val="490092"/>
                </a:solidFill>
              </a:rPr>
              <a:t>单个异位起搏点，同导联上出现形态相同</a:t>
            </a:r>
          </a:p>
        </p:txBody>
      </p:sp>
      <p:sp>
        <p:nvSpPr>
          <p:cNvPr id="18" name="Text Box 18"/>
          <p:cNvSpPr txBox="1">
            <a:spLocks noChangeArrowheads="1"/>
          </p:cNvSpPr>
          <p:nvPr/>
        </p:nvSpPr>
        <p:spPr bwMode="auto">
          <a:xfrm>
            <a:off x="1578867" y="5013225"/>
            <a:ext cx="7272338" cy="457200"/>
          </a:xfrm>
          <a:prstGeom prst="rect">
            <a:avLst/>
          </a:prstGeom>
          <a:noFill/>
          <a:ln w="9525">
            <a:noFill/>
            <a:miter lim="800000"/>
            <a:headEnd/>
            <a:tailEnd/>
          </a:ln>
        </p:spPr>
        <p:txBody>
          <a:bodyPr>
            <a:spAutoFit/>
          </a:bodyPr>
          <a:lstStyle/>
          <a:p>
            <a:pPr>
              <a:spcBef>
                <a:spcPct val="50000"/>
              </a:spcBef>
            </a:pPr>
            <a:r>
              <a:rPr lang="zh-CN" altLang="en-US" sz="2400" b="1">
                <a:solidFill>
                  <a:srgbClr val="490092"/>
                </a:solidFill>
              </a:rPr>
              <a:t>多源性</a:t>
            </a:r>
            <a:r>
              <a:rPr lang="en-US" altLang="zh-CN" sz="2400" b="1">
                <a:solidFill>
                  <a:srgbClr val="490092"/>
                </a:solidFill>
              </a:rPr>
              <a:t>——</a:t>
            </a:r>
            <a:r>
              <a:rPr lang="zh-CN" altLang="en-US" sz="2400" b="1">
                <a:solidFill>
                  <a:srgbClr val="490092"/>
                </a:solidFill>
              </a:rPr>
              <a:t>多个异位起搏点，同导联上出现不同形态</a:t>
            </a:r>
          </a:p>
        </p:txBody>
      </p:sp>
    </p:spTree>
    <p:extLst>
      <p:ext uri="{BB962C8B-B14F-4D97-AF65-F5344CB8AC3E}">
        <p14:creationId xmlns:p14="http://schemas.microsoft.com/office/powerpoint/2010/main" val="15683965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pPr lvl="1"/>
            <a:r>
              <a:rPr lang="zh-CN" altLang="zh-CN" dirty="0" smtClean="0"/>
              <a:t>期前收缩二联律</a:t>
            </a:r>
            <a:endParaRPr lang="en-US" altLang="zh-CN" dirty="0" smtClean="0"/>
          </a:p>
          <a:p>
            <a:pPr lvl="2"/>
            <a:r>
              <a:rPr lang="zh-CN" altLang="zh-CN" dirty="0" smtClean="0"/>
              <a:t>每次</a:t>
            </a:r>
            <a:r>
              <a:rPr lang="zh-CN" altLang="zh-CN" dirty="0"/>
              <a:t>窦性搏动之后出现一次</a:t>
            </a:r>
            <a:r>
              <a:rPr lang="zh-CN" altLang="zh-CN" dirty="0" smtClean="0"/>
              <a:t>期前收缩</a:t>
            </a:r>
            <a:endParaRPr lang="en-US" altLang="zh-CN" dirty="0" smtClean="0"/>
          </a:p>
          <a:p>
            <a:pPr lvl="1"/>
            <a:r>
              <a:rPr lang="zh-CN" altLang="zh-CN" dirty="0" smtClean="0"/>
              <a:t>期前收缩三联律</a:t>
            </a:r>
            <a:endParaRPr lang="en-US" altLang="zh-CN" dirty="0" smtClean="0"/>
          </a:p>
          <a:p>
            <a:pPr lvl="2"/>
            <a:r>
              <a:rPr lang="zh-CN" altLang="zh-CN" dirty="0" smtClean="0"/>
              <a:t>指</a:t>
            </a:r>
            <a:r>
              <a:rPr lang="zh-CN" altLang="zh-CN" dirty="0"/>
              <a:t>每两次窦性搏动之后出现一次期前收缩或每一次窦性搏动之后出现两次</a:t>
            </a:r>
            <a:r>
              <a:rPr lang="zh-CN" altLang="zh-CN" dirty="0" smtClean="0"/>
              <a:t>期前收缩</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二联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6984" y="3933056"/>
            <a:ext cx="3159442" cy="103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三联律"/>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9469"/>
          <a:stretch/>
        </p:blipFill>
        <p:spPr bwMode="auto">
          <a:xfrm>
            <a:off x="4935936" y="3933056"/>
            <a:ext cx="3707425" cy="999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1930996" y="5093617"/>
            <a:ext cx="1011417" cy="22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dirty="0">
                <a:solidFill>
                  <a:srgbClr val="800080"/>
                </a:solidFill>
                <a:ea typeface="华文行楷" pitchFamily="2" charset="-122"/>
              </a:rPr>
              <a:t>二联律</a:t>
            </a:r>
          </a:p>
        </p:txBody>
      </p:sp>
      <p:sp>
        <p:nvSpPr>
          <p:cNvPr id="8" name="Rectangle 7"/>
          <p:cNvSpPr>
            <a:spLocks noChangeArrowheads="1"/>
          </p:cNvSpPr>
          <p:nvPr/>
        </p:nvSpPr>
        <p:spPr bwMode="auto">
          <a:xfrm>
            <a:off x="6451881" y="5074971"/>
            <a:ext cx="1011418" cy="22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dirty="0">
                <a:solidFill>
                  <a:srgbClr val="800080"/>
                </a:solidFill>
                <a:ea typeface="华文行楷" pitchFamily="2" charset="-122"/>
              </a:rPr>
              <a:t>三联律</a:t>
            </a:r>
          </a:p>
        </p:txBody>
      </p:sp>
    </p:spTree>
    <p:extLst>
      <p:ext uri="{BB962C8B-B14F-4D97-AF65-F5344CB8AC3E}">
        <p14:creationId xmlns:p14="http://schemas.microsoft.com/office/powerpoint/2010/main" val="2326734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dirty="0"/>
              <a:t>期前收缩产生</a:t>
            </a:r>
            <a:r>
              <a:rPr lang="zh-CN" altLang="en-US" dirty="0" smtClean="0"/>
              <a:t>机制</a:t>
            </a:r>
            <a:endParaRPr lang="en-US" altLang="zh-CN" dirty="0" smtClean="0"/>
          </a:p>
          <a:p>
            <a:pPr lvl="1"/>
            <a:r>
              <a:rPr lang="zh-CN" altLang="en-US" dirty="0">
                <a:ea typeface="楷体_GB2312" pitchFamily="49" charset="-122"/>
              </a:rPr>
              <a:t>异位起搏点的兴奋性增强</a:t>
            </a:r>
          </a:p>
          <a:p>
            <a:endParaRPr lang="zh-CN" altLang="en-US" dirty="0"/>
          </a:p>
          <a:p>
            <a:pPr marL="0" indent="0">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心脏左室异位点折返"/>
          <p:cNvPicPr>
            <a:picLocks noChangeAspect="1" noChangeArrowheads="1"/>
          </p:cNvPicPr>
          <p:nvPr/>
        </p:nvPicPr>
        <p:blipFill>
          <a:blip r:embed="rId2"/>
          <a:srcRect/>
          <a:stretch>
            <a:fillRect/>
          </a:stretch>
        </p:blipFill>
        <p:spPr bwMode="auto">
          <a:xfrm>
            <a:off x="2267744" y="2575241"/>
            <a:ext cx="3773686" cy="3181465"/>
          </a:xfrm>
          <a:prstGeom prst="rect">
            <a:avLst/>
          </a:prstGeom>
          <a:noFill/>
          <a:ln w="9525">
            <a:noFill/>
            <a:miter lim="800000"/>
            <a:headEnd/>
            <a:tailEnd/>
          </a:ln>
        </p:spPr>
      </p:pic>
      <p:sp>
        <p:nvSpPr>
          <p:cNvPr id="6" name="Rectangle 7"/>
          <p:cNvSpPr>
            <a:spLocks noChangeArrowheads="1"/>
          </p:cNvSpPr>
          <p:nvPr/>
        </p:nvSpPr>
        <p:spPr bwMode="auto">
          <a:xfrm>
            <a:off x="304800" y="5257800"/>
            <a:ext cx="8534400" cy="914400"/>
          </a:xfrm>
          <a:prstGeom prst="rect">
            <a:avLst/>
          </a:prstGeom>
          <a:noFill/>
          <a:ln w="9525">
            <a:noFill/>
            <a:miter lim="800000"/>
            <a:headEnd/>
            <a:tailEnd/>
          </a:ln>
        </p:spPr>
        <p:txBody>
          <a:bodyPr/>
          <a:lstStyle/>
          <a:p>
            <a:pPr marL="342900" indent="-342900">
              <a:lnSpc>
                <a:spcPct val="80000"/>
              </a:lnSpc>
              <a:spcBef>
                <a:spcPct val="20000"/>
              </a:spcBef>
              <a:buClr>
                <a:schemeClr val="bg2"/>
              </a:buClr>
              <a:buSzPct val="75000"/>
              <a:buFont typeface="Wingdings" pitchFamily="2" charset="2"/>
              <a:buNone/>
            </a:pPr>
            <a:endParaRPr lang="en-US" altLang="zh-CN" sz="1700" dirty="0">
              <a:solidFill>
                <a:schemeClr val="bg1"/>
              </a:solidFill>
            </a:endParaRPr>
          </a:p>
        </p:txBody>
      </p:sp>
    </p:spTree>
    <p:extLst>
      <p:ext uri="{BB962C8B-B14F-4D97-AF65-F5344CB8AC3E}">
        <p14:creationId xmlns:p14="http://schemas.microsoft.com/office/powerpoint/2010/main" val="162562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pPr eaLnBrk="1" hangingPunct="1"/>
            <a:r>
              <a:rPr lang="zh-CN" altLang="en-US" sz="3200" dirty="0">
                <a:latin typeface="宋体" pitchFamily="2" charset="-122"/>
                <a:ea typeface="宋体" pitchFamily="2" charset="-122"/>
              </a:rPr>
              <a:t>代偿间歇</a:t>
            </a:r>
            <a:endParaRPr lang="en-US" altLang="zh-CN" sz="3200" dirty="0">
              <a:latin typeface="宋体" pitchFamily="2" charset="-122"/>
              <a:ea typeface="宋体" pitchFamily="2" charset="-122"/>
            </a:endParaRPr>
          </a:p>
          <a:p>
            <a:pPr lvl="1" eaLnBrk="1" hangingPunct="1"/>
            <a:r>
              <a:rPr lang="zh-CN" altLang="en-US" dirty="0"/>
              <a:t>定义 </a:t>
            </a:r>
            <a:endParaRPr lang="en-US" altLang="zh-CN" dirty="0" smtClean="0"/>
          </a:p>
          <a:p>
            <a:pPr lvl="2" eaLnBrk="1" hangingPunct="1"/>
            <a:r>
              <a:rPr lang="zh-CN" altLang="en-US" dirty="0" smtClean="0"/>
              <a:t>指</a:t>
            </a:r>
            <a:r>
              <a:rPr lang="zh-CN" altLang="en-US" dirty="0"/>
              <a:t>期前出现的异位搏动代替了一个正常窦性搏动，其后出现一个较正常心动周期长的间歇，称为代偿间歇。</a:t>
            </a:r>
            <a:endParaRPr lang="en-US" altLang="zh-CN" dirty="0"/>
          </a:p>
          <a:p>
            <a:pPr lvl="1" eaLnBrk="1" hangingPunct="1"/>
            <a:r>
              <a:rPr lang="zh-CN" altLang="en-US" dirty="0"/>
              <a:t>完全性代偿</a:t>
            </a:r>
            <a:r>
              <a:rPr lang="zh-CN" altLang="en-US" dirty="0" smtClean="0"/>
              <a:t>间歇</a:t>
            </a:r>
            <a:endParaRPr lang="en-US" altLang="zh-CN" dirty="0" smtClean="0"/>
          </a:p>
          <a:p>
            <a:pPr lvl="2" eaLnBrk="1" hangingPunct="1"/>
            <a:r>
              <a:rPr lang="zh-CN" altLang="en-US" dirty="0" smtClean="0"/>
              <a:t>代偿</a:t>
            </a:r>
            <a:r>
              <a:rPr lang="zh-CN" altLang="en-US" dirty="0"/>
              <a:t>间歇 </a:t>
            </a:r>
            <a:r>
              <a:rPr lang="en-US" altLang="zh-CN" dirty="0"/>
              <a:t>= </a:t>
            </a:r>
            <a:r>
              <a:rPr lang="zh-CN" altLang="en-US" dirty="0"/>
              <a:t>二倍窦性</a:t>
            </a:r>
            <a:r>
              <a:rPr lang="zh-CN" altLang="en-US" dirty="0" smtClean="0"/>
              <a:t>心动周期</a:t>
            </a:r>
            <a:r>
              <a:rPr lang="en-US" altLang="zh-CN" dirty="0" smtClean="0"/>
              <a:t>(</a:t>
            </a:r>
            <a:r>
              <a:rPr lang="en-US" altLang="zh-CN" dirty="0"/>
              <a:t>P-P </a:t>
            </a:r>
            <a:r>
              <a:rPr lang="zh-CN" altLang="en-US" dirty="0"/>
              <a:t>间期</a:t>
            </a:r>
            <a:r>
              <a:rPr lang="en-US" altLang="zh-CN" dirty="0"/>
              <a:t>)</a:t>
            </a:r>
          </a:p>
          <a:p>
            <a:pPr lvl="1" eaLnBrk="1" hangingPunct="1"/>
            <a:r>
              <a:rPr lang="zh-CN" altLang="en-US" dirty="0"/>
              <a:t>不完全性代偿</a:t>
            </a:r>
            <a:r>
              <a:rPr lang="zh-CN" altLang="en-US" dirty="0" smtClean="0"/>
              <a:t>间歇</a:t>
            </a:r>
            <a:endParaRPr lang="en-US" altLang="zh-CN" dirty="0" smtClean="0"/>
          </a:p>
          <a:p>
            <a:pPr lvl="2" eaLnBrk="1" hangingPunct="1"/>
            <a:r>
              <a:rPr lang="zh-CN" altLang="en-US" dirty="0" smtClean="0"/>
              <a:t>代偿</a:t>
            </a:r>
            <a:r>
              <a:rPr lang="zh-CN" altLang="en-US" dirty="0"/>
              <a:t>间歇＜ 二倍窦性</a:t>
            </a:r>
            <a:r>
              <a:rPr lang="zh-CN" altLang="en-US" dirty="0" smtClean="0"/>
              <a:t>心动周期</a:t>
            </a:r>
            <a:r>
              <a:rPr lang="en-US" altLang="zh-CN" dirty="0" smtClean="0"/>
              <a:t>(</a:t>
            </a:r>
            <a:r>
              <a:rPr lang="en-US" altLang="zh-CN" dirty="0"/>
              <a:t>P-P</a:t>
            </a:r>
            <a:r>
              <a:rPr lang="zh-CN" altLang="en-US" dirty="0"/>
              <a:t>间期</a:t>
            </a:r>
            <a:r>
              <a:rPr lang="en-US" altLang="zh-CN" dirty="0"/>
              <a:t>)</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49953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等代偿"/>
          <p:cNvPicPr>
            <a:picLocks noChangeAspect="1" noChangeArrowheads="1"/>
          </p:cNvPicPr>
          <p:nvPr/>
        </p:nvPicPr>
        <p:blipFill>
          <a:blip r:embed="rId2">
            <a:lum bright="18000" contrast="-20000"/>
          </a:blip>
          <a:srcRect/>
          <a:stretch>
            <a:fillRect/>
          </a:stretch>
        </p:blipFill>
        <p:spPr bwMode="auto">
          <a:xfrm>
            <a:off x="899592" y="3840957"/>
            <a:ext cx="7165730" cy="1935480"/>
          </a:xfrm>
          <a:prstGeom prst="rect">
            <a:avLst/>
          </a:prstGeom>
          <a:noFill/>
          <a:ln w="9525">
            <a:noFill/>
            <a:miter lim="800000"/>
            <a:headEnd/>
            <a:tailEnd/>
          </a:ln>
        </p:spPr>
      </p:pic>
      <p:pic>
        <p:nvPicPr>
          <p:cNvPr id="6" name="Picture 4" descr="AP不完全代偿-S"/>
          <p:cNvPicPr>
            <a:picLocks noChangeAspect="1" noChangeArrowheads="1"/>
          </p:cNvPicPr>
          <p:nvPr/>
        </p:nvPicPr>
        <p:blipFill>
          <a:blip r:embed="rId3"/>
          <a:srcRect/>
          <a:stretch>
            <a:fillRect/>
          </a:stretch>
        </p:blipFill>
        <p:spPr bwMode="auto">
          <a:xfrm>
            <a:off x="1007604" y="1340768"/>
            <a:ext cx="6949705" cy="1806059"/>
          </a:xfrm>
          <a:prstGeom prst="rect">
            <a:avLst/>
          </a:prstGeom>
          <a:noFill/>
          <a:ln w="9525">
            <a:noFill/>
            <a:miter lim="800000"/>
            <a:headEnd/>
            <a:tailEnd/>
          </a:ln>
        </p:spPr>
      </p:pic>
      <p:sp>
        <p:nvSpPr>
          <p:cNvPr id="7" name="矩形 6"/>
          <p:cNvSpPr/>
          <p:nvPr/>
        </p:nvSpPr>
        <p:spPr>
          <a:xfrm>
            <a:off x="3351378" y="5949280"/>
            <a:ext cx="2356735" cy="461665"/>
          </a:xfrm>
          <a:prstGeom prst="rect">
            <a:avLst/>
          </a:prstGeom>
        </p:spPr>
        <p:txBody>
          <a:bodyPr wrap="none">
            <a:spAutoFit/>
          </a:bodyPr>
          <a:lstStyle/>
          <a:p>
            <a:pPr marL="6350" lvl="1" eaLnBrk="1" hangingPunct="1"/>
            <a:r>
              <a:rPr lang="zh-CN" altLang="en-US" sz="2400" b="1" dirty="0">
                <a:solidFill>
                  <a:srgbClr val="0000FF"/>
                </a:solidFill>
              </a:rPr>
              <a:t>完全性代偿间歇</a:t>
            </a:r>
            <a:endParaRPr lang="en-US" altLang="zh-CN" sz="2400" b="1" dirty="0">
              <a:solidFill>
                <a:srgbClr val="0000FF"/>
              </a:solidFill>
            </a:endParaRPr>
          </a:p>
        </p:txBody>
      </p:sp>
      <p:sp>
        <p:nvSpPr>
          <p:cNvPr id="8" name="矩形 7"/>
          <p:cNvSpPr/>
          <p:nvPr/>
        </p:nvSpPr>
        <p:spPr>
          <a:xfrm>
            <a:off x="3203848" y="3146827"/>
            <a:ext cx="2666114" cy="461665"/>
          </a:xfrm>
          <a:prstGeom prst="rect">
            <a:avLst/>
          </a:prstGeom>
        </p:spPr>
        <p:txBody>
          <a:bodyPr wrap="none">
            <a:spAutoFit/>
          </a:bodyPr>
          <a:lstStyle/>
          <a:p>
            <a:pPr marL="6350" lvl="1" eaLnBrk="1" hangingPunct="1"/>
            <a:r>
              <a:rPr lang="zh-CN" altLang="en-US" sz="2400" b="1" dirty="0">
                <a:solidFill>
                  <a:srgbClr val="0000FF"/>
                </a:solidFill>
              </a:rPr>
              <a:t>不</a:t>
            </a:r>
            <a:r>
              <a:rPr lang="zh-CN" altLang="en-US" sz="2400" b="1" dirty="0" smtClean="0">
                <a:solidFill>
                  <a:srgbClr val="0000FF"/>
                </a:solidFill>
              </a:rPr>
              <a:t>完全性</a:t>
            </a:r>
            <a:r>
              <a:rPr lang="zh-CN" altLang="en-US" sz="2400" b="1" dirty="0">
                <a:solidFill>
                  <a:srgbClr val="0000FF"/>
                </a:solidFill>
              </a:rPr>
              <a:t>代偿间歇</a:t>
            </a:r>
            <a:endParaRPr lang="en-US" altLang="zh-CN" sz="2400" b="1" dirty="0">
              <a:solidFill>
                <a:srgbClr val="0000FF"/>
              </a:solidFill>
            </a:endParaRPr>
          </a:p>
        </p:txBody>
      </p:sp>
    </p:spTree>
    <p:extLst>
      <p:ext uri="{BB962C8B-B14F-4D97-AF65-F5344CB8AC3E}">
        <p14:creationId xmlns:p14="http://schemas.microsoft.com/office/powerpoint/2010/main" val="2642424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内容占位符 3"/>
          <p:cNvSpPr>
            <a:spLocks noGrp="1"/>
          </p:cNvSpPr>
          <p:nvPr>
            <p:ph idx="1"/>
          </p:nvPr>
        </p:nvSpPr>
        <p:spPr/>
        <p:txBody>
          <a:bodyPr/>
          <a:lstStyle/>
          <a:p>
            <a:r>
              <a:rPr lang="zh-CN" altLang="en-US" sz="3200" dirty="0">
                <a:latin typeface="宋体" pitchFamily="2" charset="-122"/>
                <a:ea typeface="宋体" pitchFamily="2" charset="-122"/>
              </a:rPr>
              <a:t>室性</a:t>
            </a:r>
            <a:r>
              <a:rPr lang="zh-CN" altLang="en-US" sz="3200" dirty="0" smtClean="0">
                <a:latin typeface="宋体" pitchFamily="2" charset="-122"/>
                <a:ea typeface="宋体" pitchFamily="2" charset="-122"/>
              </a:rPr>
              <a:t>期前收缩</a:t>
            </a:r>
            <a:endParaRPr lang="en-US" altLang="zh-CN" sz="3200" dirty="0" smtClean="0">
              <a:latin typeface="宋体" pitchFamily="2" charset="-122"/>
              <a:ea typeface="宋体" pitchFamily="2" charset="-122"/>
            </a:endParaRPr>
          </a:p>
          <a:p>
            <a:pPr lvl="1"/>
            <a:r>
              <a:rPr lang="en-US" altLang="zh-CN" dirty="0">
                <a:latin typeface="宋体" pitchFamily="2" charset="-122"/>
                <a:ea typeface="宋体" pitchFamily="2" charset="-122"/>
              </a:rPr>
              <a:t>ECG</a:t>
            </a:r>
            <a:r>
              <a:rPr lang="zh-CN" altLang="en-US" dirty="0">
                <a:latin typeface="宋体" pitchFamily="2" charset="-122"/>
                <a:ea typeface="宋体" pitchFamily="2" charset="-122"/>
              </a:rPr>
              <a:t>特点</a:t>
            </a:r>
          </a:p>
          <a:p>
            <a:pPr lvl="2"/>
            <a:r>
              <a:rPr lang="zh-CN" altLang="en-US" dirty="0" smtClean="0">
                <a:latin typeface="宋体" pitchFamily="2" charset="-122"/>
                <a:ea typeface="宋体" pitchFamily="2" charset="-122"/>
              </a:rPr>
              <a:t>提前</a:t>
            </a:r>
            <a:r>
              <a:rPr lang="zh-CN" altLang="en-US" dirty="0">
                <a:latin typeface="宋体" pitchFamily="2" charset="-122"/>
                <a:ea typeface="宋体" pitchFamily="2" charset="-122"/>
              </a:rPr>
              <a:t>出现的</a:t>
            </a:r>
            <a:r>
              <a:rPr lang="en-US" altLang="zh-CN" dirty="0">
                <a:latin typeface="宋体" pitchFamily="2" charset="-122"/>
                <a:ea typeface="宋体" pitchFamily="2" charset="-122"/>
              </a:rPr>
              <a:t>QRS</a:t>
            </a:r>
            <a:r>
              <a:rPr lang="zh-CN" altLang="en-US" dirty="0">
                <a:latin typeface="宋体" pitchFamily="2" charset="-122"/>
                <a:ea typeface="宋体" pitchFamily="2" charset="-122"/>
              </a:rPr>
              <a:t>波群宽大畸形，</a:t>
            </a:r>
            <a:r>
              <a:rPr lang="en-US" altLang="zh-CN" dirty="0">
                <a:latin typeface="宋体" pitchFamily="2" charset="-122"/>
                <a:ea typeface="宋体" pitchFamily="2" charset="-122"/>
              </a:rPr>
              <a:t>QRS</a:t>
            </a:r>
            <a:r>
              <a:rPr lang="zh-CN" altLang="en-US" dirty="0">
                <a:latin typeface="宋体" pitchFamily="2" charset="-122"/>
                <a:ea typeface="宋体" pitchFamily="2" charset="-122"/>
              </a:rPr>
              <a:t>时限≥</a:t>
            </a:r>
            <a:r>
              <a:rPr lang="en-US" altLang="zh-CN" dirty="0">
                <a:latin typeface="宋体" pitchFamily="2" charset="-122"/>
                <a:ea typeface="宋体" pitchFamily="2" charset="-122"/>
              </a:rPr>
              <a:t>0.12s</a:t>
            </a:r>
          </a:p>
          <a:p>
            <a:pPr lvl="2"/>
            <a:r>
              <a:rPr lang="zh-CN" altLang="en-US" dirty="0" smtClean="0">
                <a:latin typeface="宋体" pitchFamily="2" charset="-122"/>
                <a:ea typeface="宋体" pitchFamily="2" charset="-122"/>
              </a:rPr>
              <a:t>提前</a:t>
            </a:r>
            <a:r>
              <a:rPr lang="zh-CN" altLang="en-US" dirty="0">
                <a:latin typeface="宋体" pitchFamily="2" charset="-122"/>
                <a:ea typeface="宋体" pitchFamily="2" charset="-122"/>
              </a:rPr>
              <a:t>出现的</a:t>
            </a:r>
            <a:r>
              <a:rPr lang="en-US" altLang="zh-CN" dirty="0">
                <a:latin typeface="宋体" pitchFamily="2" charset="-122"/>
                <a:ea typeface="宋体" pitchFamily="2" charset="-122"/>
              </a:rPr>
              <a:t>QRS</a:t>
            </a:r>
            <a:r>
              <a:rPr lang="zh-CN" altLang="en-US" dirty="0">
                <a:latin typeface="宋体" pitchFamily="2" charset="-122"/>
                <a:ea typeface="宋体" pitchFamily="2" charset="-122"/>
              </a:rPr>
              <a:t>波群其前无相关</a:t>
            </a:r>
            <a:r>
              <a:rPr lang="en-US" altLang="zh-CN" dirty="0">
                <a:latin typeface="宋体" pitchFamily="2" charset="-122"/>
                <a:ea typeface="宋体" pitchFamily="2" charset="-122"/>
              </a:rPr>
              <a:t>P</a:t>
            </a:r>
            <a:r>
              <a:rPr lang="zh-CN" altLang="en-US" dirty="0">
                <a:latin typeface="宋体" pitchFamily="2" charset="-122"/>
                <a:ea typeface="宋体" pitchFamily="2" charset="-122"/>
              </a:rPr>
              <a:t>波</a:t>
            </a:r>
          </a:p>
          <a:p>
            <a:pPr lvl="2"/>
            <a:r>
              <a:rPr lang="en-US" altLang="zh-CN" dirty="0" smtClean="0">
                <a:latin typeface="宋体" pitchFamily="2" charset="-122"/>
                <a:ea typeface="宋体" pitchFamily="2" charset="-122"/>
              </a:rPr>
              <a:t>ST</a:t>
            </a:r>
            <a:r>
              <a:rPr lang="zh-CN" altLang="en-US" dirty="0">
                <a:latin typeface="宋体" pitchFamily="2" charset="-122"/>
                <a:ea typeface="宋体" pitchFamily="2" charset="-122"/>
              </a:rPr>
              <a:t>段、</a:t>
            </a:r>
            <a:r>
              <a:rPr lang="en-US" altLang="zh-CN" dirty="0">
                <a:latin typeface="宋体" pitchFamily="2" charset="-122"/>
                <a:ea typeface="宋体" pitchFamily="2" charset="-122"/>
              </a:rPr>
              <a:t>T</a:t>
            </a:r>
            <a:r>
              <a:rPr lang="zh-CN" altLang="en-US" dirty="0">
                <a:latin typeface="宋体" pitchFamily="2" charset="-122"/>
                <a:ea typeface="宋体" pitchFamily="2" charset="-122"/>
              </a:rPr>
              <a:t>波与</a:t>
            </a:r>
            <a:r>
              <a:rPr lang="en-US" altLang="zh-CN" dirty="0">
                <a:latin typeface="宋体" pitchFamily="2" charset="-122"/>
                <a:ea typeface="宋体" pitchFamily="2" charset="-122"/>
              </a:rPr>
              <a:t>QRS</a:t>
            </a:r>
            <a:r>
              <a:rPr lang="zh-CN" altLang="en-US" dirty="0">
                <a:latin typeface="宋体" pitchFamily="2" charset="-122"/>
                <a:ea typeface="宋体" pitchFamily="2" charset="-122"/>
              </a:rPr>
              <a:t>主波方向相反</a:t>
            </a:r>
          </a:p>
          <a:p>
            <a:pPr lvl="2"/>
            <a:r>
              <a:rPr lang="zh-CN" altLang="en-US" dirty="0" smtClean="0">
                <a:latin typeface="宋体" pitchFamily="2" charset="-122"/>
                <a:ea typeface="宋体" pitchFamily="2" charset="-122"/>
              </a:rPr>
              <a:t>大多</a:t>
            </a:r>
            <a:r>
              <a:rPr lang="zh-CN" altLang="en-US" dirty="0">
                <a:latin typeface="宋体" pitchFamily="2" charset="-122"/>
                <a:ea typeface="宋体" pitchFamily="2" charset="-122"/>
              </a:rPr>
              <a:t>有完全性代偿间歇</a:t>
            </a:r>
          </a:p>
          <a:p>
            <a:pPr lvl="1"/>
            <a:endParaRPr lang="zh-CN" altLang="en-US" dirty="0">
              <a:latin typeface="宋体" pitchFamily="2" charset="-122"/>
              <a:ea typeface="宋体" pitchFamily="2" charset="-122"/>
            </a:endParaRPr>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grpSp>
        <p:nvGrpSpPr>
          <p:cNvPr id="5" name="组合 4"/>
          <p:cNvGrpSpPr/>
          <p:nvPr/>
        </p:nvGrpSpPr>
        <p:grpSpPr>
          <a:xfrm>
            <a:off x="670416" y="4505865"/>
            <a:ext cx="7632079" cy="1511300"/>
            <a:chOff x="468313" y="1268413"/>
            <a:chExt cx="8172450" cy="2232025"/>
          </a:xfrm>
        </p:grpSpPr>
        <p:pic>
          <p:nvPicPr>
            <p:cNvPr id="6" name="Picture 8" descr="频发室早"/>
            <p:cNvPicPr>
              <a:picLocks noChangeAspect="1" noChangeArrowheads="1"/>
            </p:cNvPicPr>
            <p:nvPr/>
          </p:nvPicPr>
          <p:blipFill>
            <a:blip r:embed="rId2"/>
            <a:srcRect t="7050" b="49286"/>
            <a:stretch>
              <a:fillRect/>
            </a:stretch>
          </p:blipFill>
          <p:spPr bwMode="auto">
            <a:xfrm>
              <a:off x="468313" y="1268413"/>
              <a:ext cx="8172450" cy="2232025"/>
            </a:xfrm>
            <a:prstGeom prst="rect">
              <a:avLst/>
            </a:prstGeom>
            <a:noFill/>
            <a:ln w="9525">
              <a:noFill/>
              <a:miter lim="800000"/>
              <a:headEnd/>
              <a:tailEnd/>
            </a:ln>
          </p:spPr>
        </p:pic>
        <p:sp>
          <p:nvSpPr>
            <p:cNvPr id="7" name="Line 10"/>
            <p:cNvSpPr>
              <a:spLocks noChangeShapeType="1"/>
            </p:cNvSpPr>
            <p:nvPr/>
          </p:nvSpPr>
          <p:spPr bwMode="auto">
            <a:xfrm flipH="1">
              <a:off x="4067175" y="1412875"/>
              <a:ext cx="215900" cy="647700"/>
            </a:xfrm>
            <a:prstGeom prst="line">
              <a:avLst/>
            </a:prstGeom>
            <a:noFill/>
            <a:ln w="57150">
              <a:solidFill>
                <a:srgbClr val="FF0000"/>
              </a:solidFill>
              <a:round/>
              <a:headEnd/>
              <a:tailEnd type="stealth" w="lg" len="lg"/>
            </a:ln>
          </p:spPr>
          <p:txBody>
            <a:bodyPr/>
            <a:lstStyle/>
            <a:p>
              <a:endParaRPr lang="zh-CN" altLang="en-US"/>
            </a:p>
          </p:txBody>
        </p:sp>
        <p:sp>
          <p:nvSpPr>
            <p:cNvPr id="8" name="Line 11"/>
            <p:cNvSpPr>
              <a:spLocks noChangeShapeType="1"/>
            </p:cNvSpPr>
            <p:nvPr/>
          </p:nvSpPr>
          <p:spPr bwMode="auto">
            <a:xfrm flipH="1">
              <a:off x="7451725" y="1412875"/>
              <a:ext cx="215900" cy="647700"/>
            </a:xfrm>
            <a:prstGeom prst="line">
              <a:avLst/>
            </a:prstGeom>
            <a:noFill/>
            <a:ln w="57150">
              <a:solidFill>
                <a:srgbClr val="FF0000"/>
              </a:solidFill>
              <a:round/>
              <a:headEnd/>
              <a:tailEnd type="stealth" w="lg" len="lg"/>
            </a:ln>
          </p:spPr>
          <p:txBody>
            <a:bodyPr/>
            <a:lstStyle/>
            <a:p>
              <a:endParaRPr lang="zh-CN" altLang="en-US"/>
            </a:p>
          </p:txBody>
        </p:sp>
      </p:grpSp>
    </p:spTree>
    <p:extLst>
      <p:ext uri="{BB962C8B-B14F-4D97-AF65-F5344CB8AC3E}">
        <p14:creationId xmlns:p14="http://schemas.microsoft.com/office/powerpoint/2010/main" val="11941596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6" name="Rectangle 3"/>
          <p:cNvSpPr txBox="1">
            <a:spLocks noChangeArrowheads="1"/>
          </p:cNvSpPr>
          <p:nvPr/>
        </p:nvSpPr>
        <p:spPr>
          <a:xfrm>
            <a:off x="395536" y="5589240"/>
            <a:ext cx="8534400" cy="576064"/>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400">
                <a:solidFill>
                  <a:srgbClr val="00B050"/>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eaLnBrk="1" hangingPunct="1">
              <a:lnSpc>
                <a:spcPct val="90000"/>
              </a:lnSpc>
              <a:buFont typeface="Wingdings" pitchFamily="2" charset="2"/>
              <a:buNone/>
            </a:pPr>
            <a:r>
              <a:rPr lang="en-US" altLang="zh-CN" sz="2400" smtClean="0">
                <a:solidFill>
                  <a:srgbClr val="0000FF"/>
                </a:solidFill>
              </a:rPr>
              <a:t>    </a:t>
            </a:r>
            <a:r>
              <a:rPr lang="zh-CN" altLang="en-US" sz="2400" b="1" smtClean="0">
                <a:solidFill>
                  <a:srgbClr val="0000FF"/>
                </a:solidFill>
                <a:latin typeface="黑体" pitchFamily="2" charset="-122"/>
                <a:ea typeface="黑体" pitchFamily="2" charset="-122"/>
              </a:rPr>
              <a:t>危险性室早：频发；多源；成联律；成对； </a:t>
            </a:r>
            <a:r>
              <a:rPr lang="en-US" altLang="zh-CN" sz="2400" b="1" smtClean="0">
                <a:solidFill>
                  <a:srgbClr val="0000FF"/>
                </a:solidFill>
                <a:latin typeface="黑体" pitchFamily="2" charset="-122"/>
                <a:ea typeface="黑体" pitchFamily="2" charset="-122"/>
              </a:rPr>
              <a:t>RonT</a:t>
            </a:r>
            <a:r>
              <a:rPr lang="zh-CN" altLang="en-US" sz="2400" b="1" smtClean="0">
                <a:solidFill>
                  <a:srgbClr val="0000FF"/>
                </a:solidFill>
                <a:latin typeface="黑体" pitchFamily="2" charset="-122"/>
                <a:ea typeface="黑体" pitchFamily="2" charset="-122"/>
              </a:rPr>
              <a:t>性室早</a:t>
            </a:r>
            <a:endParaRPr lang="zh-CN" altLang="en-US" sz="2400" b="1" dirty="0" smtClean="0">
              <a:solidFill>
                <a:srgbClr val="0000FF"/>
              </a:solidFill>
              <a:latin typeface="黑体" pitchFamily="2" charset="-122"/>
              <a:ea typeface="黑体" pitchFamily="2" charset="-122"/>
            </a:endParaRPr>
          </a:p>
        </p:txBody>
      </p:sp>
      <p:pic>
        <p:nvPicPr>
          <p:cNvPr id="7" name="Picture 4" descr="VP完全代偿"/>
          <p:cNvPicPr>
            <a:picLocks noChangeAspect="1" noChangeArrowheads="1"/>
          </p:cNvPicPr>
          <p:nvPr/>
        </p:nvPicPr>
        <p:blipFill>
          <a:blip r:embed="rId2"/>
          <a:srcRect/>
          <a:stretch>
            <a:fillRect/>
          </a:stretch>
        </p:blipFill>
        <p:spPr>
          <a:xfrm>
            <a:off x="1115616" y="1268760"/>
            <a:ext cx="7139382" cy="4221546"/>
          </a:xfrm>
          <a:prstGeom prst="rect">
            <a:avLst/>
          </a:prstGeom>
          <a:noFill/>
        </p:spPr>
      </p:pic>
    </p:spTree>
    <p:extLst>
      <p:ext uri="{BB962C8B-B14F-4D97-AF65-F5344CB8AC3E}">
        <p14:creationId xmlns:p14="http://schemas.microsoft.com/office/powerpoint/2010/main" val="25302534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内容占位符 3"/>
          <p:cNvSpPr>
            <a:spLocks noGrp="1"/>
          </p:cNvSpPr>
          <p:nvPr>
            <p:ph idx="1"/>
          </p:nvPr>
        </p:nvSpPr>
        <p:spPr/>
        <p:txBody>
          <a:bodyPr/>
          <a:lstStyle/>
          <a:p>
            <a:r>
              <a:rPr lang="zh-CN" altLang="en-US" sz="3200" dirty="0">
                <a:latin typeface="宋体" pitchFamily="2" charset="-122"/>
                <a:ea typeface="宋体" pitchFamily="2" charset="-122"/>
              </a:rPr>
              <a:t>房性期前收缩</a:t>
            </a:r>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10" name="Text Box 8"/>
          <p:cNvSpPr txBox="1">
            <a:spLocks noChangeArrowheads="1"/>
          </p:cNvSpPr>
          <p:nvPr/>
        </p:nvSpPr>
        <p:spPr bwMode="auto">
          <a:xfrm>
            <a:off x="395288" y="4083646"/>
            <a:ext cx="8280400" cy="2236787"/>
          </a:xfrm>
          <a:prstGeom prst="rect">
            <a:avLst/>
          </a:prstGeom>
          <a:solidFill>
            <a:srgbClr val="E5FFFF"/>
          </a:solidFill>
          <a:ln w="9525">
            <a:solidFill>
              <a:srgbClr val="CC99FF"/>
            </a:solidFill>
            <a:miter lim="800000"/>
            <a:headEnd/>
            <a:tailEnd/>
          </a:ln>
        </p:spPr>
        <p:txBody>
          <a:bodyPr>
            <a:spAutoFit/>
          </a:bodyPr>
          <a:lstStyle/>
          <a:p>
            <a:r>
              <a:rPr lang="en-US" altLang="zh-CN" sz="2800" b="1" dirty="0"/>
              <a:t>ECG</a:t>
            </a:r>
            <a:r>
              <a:rPr lang="zh-CN" altLang="en-US" sz="2800" b="1" dirty="0"/>
              <a:t>特点：</a:t>
            </a:r>
          </a:p>
          <a:p>
            <a:r>
              <a:rPr lang="en-US" altLang="zh-CN" sz="2800" b="1" dirty="0"/>
              <a:t>1</a:t>
            </a:r>
            <a:r>
              <a:rPr lang="zh-CN" altLang="en-US" sz="2800" b="1" dirty="0"/>
              <a:t>、</a:t>
            </a:r>
            <a:r>
              <a:rPr lang="zh-CN" altLang="en-US" sz="2800" b="1" dirty="0">
                <a:solidFill>
                  <a:srgbClr val="FF0066"/>
                </a:solidFill>
              </a:rPr>
              <a:t>提前出现的</a:t>
            </a:r>
            <a:r>
              <a:rPr lang="en-US" altLang="zh-CN" sz="2800" b="1" dirty="0">
                <a:solidFill>
                  <a:srgbClr val="FF0066"/>
                </a:solidFill>
              </a:rPr>
              <a:t>P’</a:t>
            </a:r>
            <a:r>
              <a:rPr lang="zh-CN" altLang="en-US" sz="2800" b="1" dirty="0">
                <a:solidFill>
                  <a:srgbClr val="FF0066"/>
                </a:solidFill>
              </a:rPr>
              <a:t>波</a:t>
            </a:r>
            <a:r>
              <a:rPr lang="zh-CN" altLang="en-US" sz="2800" b="1" dirty="0"/>
              <a:t>，形态与窦性</a:t>
            </a:r>
            <a:r>
              <a:rPr lang="en-US" altLang="zh-CN" sz="2800" b="1" dirty="0"/>
              <a:t>P</a:t>
            </a:r>
            <a:r>
              <a:rPr lang="zh-CN" altLang="en-US" sz="2800" b="1" dirty="0"/>
              <a:t>波稍有差别</a:t>
            </a:r>
          </a:p>
          <a:p>
            <a:r>
              <a:rPr lang="en-US" altLang="zh-CN" sz="2800" b="1" dirty="0"/>
              <a:t>2</a:t>
            </a:r>
            <a:r>
              <a:rPr lang="zh-CN" altLang="en-US" sz="2800" b="1" dirty="0"/>
              <a:t>、</a:t>
            </a:r>
            <a:r>
              <a:rPr lang="en-US" altLang="zh-CN" sz="2800" b="1" dirty="0"/>
              <a:t>P’-R</a:t>
            </a:r>
            <a:r>
              <a:rPr lang="zh-CN" altLang="en-US" sz="2800" b="1" dirty="0"/>
              <a:t>间期≥</a:t>
            </a:r>
            <a:r>
              <a:rPr lang="en-US" altLang="zh-CN" sz="2800" b="1" dirty="0"/>
              <a:t>0.12S</a:t>
            </a:r>
          </a:p>
          <a:p>
            <a:r>
              <a:rPr lang="en-US" altLang="zh-CN" sz="2800" b="1" dirty="0"/>
              <a:t>3</a:t>
            </a:r>
            <a:r>
              <a:rPr lang="zh-CN" altLang="en-US" sz="2800" b="1" dirty="0"/>
              <a:t>、</a:t>
            </a:r>
            <a:r>
              <a:rPr lang="en-US" altLang="zh-CN" sz="2800" b="1" dirty="0"/>
              <a:t>P’</a:t>
            </a:r>
            <a:r>
              <a:rPr lang="zh-CN" altLang="en-US" sz="2800" b="1" dirty="0"/>
              <a:t>波后的</a:t>
            </a:r>
            <a:r>
              <a:rPr lang="en-US" altLang="zh-CN" sz="2800" b="1" dirty="0">
                <a:solidFill>
                  <a:srgbClr val="FF0066"/>
                </a:solidFill>
              </a:rPr>
              <a:t>QRS</a:t>
            </a:r>
            <a:r>
              <a:rPr lang="zh-CN" altLang="en-US" sz="2800" b="1" dirty="0">
                <a:solidFill>
                  <a:srgbClr val="FF0066"/>
                </a:solidFill>
              </a:rPr>
              <a:t>波多正常</a:t>
            </a:r>
            <a:endParaRPr lang="zh-CN" altLang="en-US" sz="2800" b="1" dirty="0"/>
          </a:p>
          <a:p>
            <a:r>
              <a:rPr lang="en-US" altLang="zh-CN" sz="2800" b="1" dirty="0"/>
              <a:t>4</a:t>
            </a:r>
            <a:r>
              <a:rPr lang="zh-CN" altLang="en-US" sz="2800" b="1" dirty="0"/>
              <a:t>、</a:t>
            </a:r>
            <a:r>
              <a:rPr lang="en-US" altLang="zh-CN" sz="2800" b="1" dirty="0"/>
              <a:t>P’</a:t>
            </a:r>
            <a:r>
              <a:rPr lang="zh-CN" altLang="en-US" sz="2800" b="1" dirty="0"/>
              <a:t>后代偿间歇多不完全</a:t>
            </a:r>
          </a:p>
        </p:txBody>
      </p:sp>
      <p:grpSp>
        <p:nvGrpSpPr>
          <p:cNvPr id="12" name="组合 11"/>
          <p:cNvGrpSpPr/>
          <p:nvPr/>
        </p:nvGrpSpPr>
        <p:grpSpPr>
          <a:xfrm>
            <a:off x="467866" y="1700808"/>
            <a:ext cx="7992566" cy="2263775"/>
            <a:chOff x="323850" y="1479699"/>
            <a:chExt cx="8351838" cy="2617787"/>
          </a:xfrm>
        </p:grpSpPr>
        <p:pic>
          <p:nvPicPr>
            <p:cNvPr id="5" name="Picture 3" descr="房早"/>
            <p:cNvPicPr>
              <a:picLocks noChangeAspect="1" noChangeArrowheads="1"/>
            </p:cNvPicPr>
            <p:nvPr/>
          </p:nvPicPr>
          <p:blipFill>
            <a:blip r:embed="rId2"/>
            <a:srcRect/>
            <a:stretch>
              <a:fillRect/>
            </a:stretch>
          </p:blipFill>
          <p:spPr bwMode="auto">
            <a:xfrm>
              <a:off x="323850" y="1695599"/>
              <a:ext cx="8351838" cy="2401887"/>
            </a:xfrm>
            <a:prstGeom prst="rect">
              <a:avLst/>
            </a:prstGeom>
            <a:noFill/>
            <a:ln w="9525">
              <a:noFill/>
              <a:miter lim="800000"/>
              <a:headEnd/>
              <a:tailEnd/>
            </a:ln>
          </p:spPr>
        </p:pic>
        <p:grpSp>
          <p:nvGrpSpPr>
            <p:cNvPr id="6" name="Group 4"/>
            <p:cNvGrpSpPr>
              <a:grpSpLocks/>
            </p:cNvGrpSpPr>
            <p:nvPr/>
          </p:nvGrpSpPr>
          <p:grpSpPr bwMode="auto">
            <a:xfrm>
              <a:off x="4067175" y="1479699"/>
              <a:ext cx="1116013" cy="1152525"/>
              <a:chOff x="2562" y="799"/>
              <a:chExt cx="703" cy="726"/>
            </a:xfrm>
          </p:grpSpPr>
          <p:sp>
            <p:nvSpPr>
              <p:cNvPr id="7" name="Line 5"/>
              <p:cNvSpPr>
                <a:spLocks noChangeShapeType="1"/>
              </p:cNvSpPr>
              <p:nvPr/>
            </p:nvSpPr>
            <p:spPr bwMode="auto">
              <a:xfrm>
                <a:off x="2652" y="1253"/>
                <a:ext cx="0" cy="272"/>
              </a:xfrm>
              <a:prstGeom prst="line">
                <a:avLst/>
              </a:prstGeom>
              <a:noFill/>
              <a:ln w="57150">
                <a:solidFill>
                  <a:srgbClr val="FF0000"/>
                </a:solidFill>
                <a:round/>
                <a:headEnd/>
                <a:tailEnd type="stealth" w="lg" len="lg"/>
              </a:ln>
            </p:spPr>
            <p:txBody>
              <a:bodyPr/>
              <a:lstStyle/>
              <a:p>
                <a:endParaRPr lang="zh-CN" altLang="en-US" sz="1600"/>
              </a:p>
            </p:txBody>
          </p:sp>
          <p:sp>
            <p:nvSpPr>
              <p:cNvPr id="8" name="Rectangle 6"/>
              <p:cNvSpPr>
                <a:spLocks noChangeArrowheads="1"/>
              </p:cNvSpPr>
              <p:nvPr/>
            </p:nvSpPr>
            <p:spPr bwMode="auto">
              <a:xfrm>
                <a:off x="2562" y="845"/>
                <a:ext cx="317" cy="226"/>
              </a:xfrm>
              <a:prstGeom prst="rect">
                <a:avLst/>
              </a:prstGeom>
              <a:noFill/>
              <a:ln w="9525">
                <a:noFill/>
                <a:miter lim="800000"/>
                <a:headEnd/>
                <a:tailEnd/>
              </a:ln>
            </p:spPr>
            <p:txBody>
              <a:bodyPr wrap="none" anchor="ctr"/>
              <a:lstStyle/>
              <a:p>
                <a:endParaRPr lang="zh-CN" altLang="en-US" sz="1600"/>
              </a:p>
            </p:txBody>
          </p:sp>
          <p:sp>
            <p:nvSpPr>
              <p:cNvPr id="9" name="Rectangle 7"/>
              <p:cNvSpPr>
                <a:spLocks noChangeArrowheads="1"/>
              </p:cNvSpPr>
              <p:nvPr/>
            </p:nvSpPr>
            <p:spPr bwMode="auto">
              <a:xfrm>
                <a:off x="2562" y="799"/>
                <a:ext cx="703" cy="446"/>
              </a:xfrm>
              <a:prstGeom prst="rect">
                <a:avLst/>
              </a:prstGeom>
              <a:noFill/>
              <a:ln w="9525">
                <a:noFill/>
                <a:miter lim="800000"/>
                <a:headEnd/>
                <a:tailEnd/>
              </a:ln>
            </p:spPr>
            <p:txBody>
              <a:bodyPr>
                <a:spAutoFit/>
              </a:bodyPr>
              <a:lstStyle/>
              <a:p>
                <a:r>
                  <a:rPr lang="en-US" altLang="zh-CN" sz="2800" b="1" dirty="0">
                    <a:solidFill>
                      <a:srgbClr val="FF0000"/>
                    </a:solidFill>
                  </a:rPr>
                  <a:t>P</a:t>
                </a:r>
                <a:r>
                  <a:rPr lang="en-US" altLang="zh-CN" sz="4000" b="1" dirty="0">
                    <a:solidFill>
                      <a:srgbClr val="FF0000"/>
                    </a:solidFill>
                  </a:rPr>
                  <a:t>′</a:t>
                </a:r>
              </a:p>
            </p:txBody>
          </p:sp>
        </p:grpSp>
        <p:sp>
          <p:nvSpPr>
            <p:cNvPr id="11" name="Rectangle 9"/>
            <p:cNvSpPr>
              <a:spLocks noChangeArrowheads="1"/>
            </p:cNvSpPr>
            <p:nvPr/>
          </p:nvSpPr>
          <p:spPr bwMode="auto">
            <a:xfrm>
              <a:off x="4932363" y="1768624"/>
              <a:ext cx="2232025" cy="523220"/>
            </a:xfrm>
            <a:prstGeom prst="rect">
              <a:avLst/>
            </a:prstGeom>
            <a:noFill/>
            <a:ln w="9525">
              <a:noFill/>
              <a:miter lim="800000"/>
              <a:headEnd/>
              <a:tailEnd/>
            </a:ln>
          </p:spPr>
          <p:txBody>
            <a:bodyPr>
              <a:spAutoFit/>
            </a:bodyPr>
            <a:lstStyle/>
            <a:p>
              <a:r>
                <a:rPr lang="zh-CN" altLang="en-US" sz="2800" b="1" dirty="0">
                  <a:solidFill>
                    <a:srgbClr val="FF0000"/>
                  </a:solidFill>
                </a:rPr>
                <a:t>房性早搏</a:t>
              </a:r>
            </a:p>
          </p:txBody>
        </p:sp>
      </p:grpSp>
    </p:spTree>
    <p:extLst>
      <p:ext uri="{BB962C8B-B14F-4D97-AF65-F5344CB8AC3E}">
        <p14:creationId xmlns:p14="http://schemas.microsoft.com/office/powerpoint/2010/main" val="326881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dirty="0"/>
              <a:t>扑动与颤动 </a:t>
            </a:r>
          </a:p>
          <a:p>
            <a:endParaRPr lang="en-US" altLang="zh-CN"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AutoShape 4"/>
          <p:cNvSpPr>
            <a:spLocks/>
          </p:cNvSpPr>
          <p:nvPr/>
        </p:nvSpPr>
        <p:spPr bwMode="auto">
          <a:xfrm>
            <a:off x="2133600" y="2286000"/>
            <a:ext cx="152400" cy="1219200"/>
          </a:xfrm>
          <a:prstGeom prst="leftBrace">
            <a:avLst>
              <a:gd name="adj1" fmla="val 66667"/>
              <a:gd name="adj2" fmla="val 50153"/>
            </a:avLst>
          </a:prstGeom>
          <a:noFill/>
          <a:ln w="9525">
            <a:solidFill>
              <a:schemeClr val="tx1"/>
            </a:solidFill>
            <a:round/>
            <a:headEnd/>
            <a:tailEnd/>
          </a:ln>
        </p:spPr>
        <p:txBody>
          <a:bodyPr wrap="none" anchor="ctr"/>
          <a:lstStyle/>
          <a:p>
            <a:endParaRPr lang="zh-CN" altLang="en-US"/>
          </a:p>
        </p:txBody>
      </p:sp>
      <p:sp>
        <p:nvSpPr>
          <p:cNvPr id="6" name="Text Box 5"/>
          <p:cNvSpPr txBox="1">
            <a:spLocks noChangeArrowheads="1"/>
          </p:cNvSpPr>
          <p:nvPr/>
        </p:nvSpPr>
        <p:spPr bwMode="auto">
          <a:xfrm>
            <a:off x="457200" y="2514600"/>
            <a:ext cx="2014538" cy="519113"/>
          </a:xfrm>
          <a:prstGeom prst="rect">
            <a:avLst/>
          </a:prstGeom>
          <a:noFill/>
          <a:ln w="9525">
            <a:noFill/>
            <a:miter lim="800000"/>
            <a:headEnd/>
            <a:tailEnd/>
          </a:ln>
        </p:spPr>
        <p:txBody>
          <a:bodyPr>
            <a:spAutoFit/>
          </a:bodyPr>
          <a:lstStyle/>
          <a:p>
            <a:pPr>
              <a:spcBef>
                <a:spcPct val="50000"/>
              </a:spcBef>
            </a:pPr>
            <a:r>
              <a:rPr lang="en-US" altLang="zh-CN" sz="2800" b="1">
                <a:solidFill>
                  <a:srgbClr val="490092"/>
                </a:solidFill>
              </a:rPr>
              <a:t>   </a:t>
            </a:r>
            <a:r>
              <a:rPr lang="zh-CN" altLang="en-US" sz="2800" b="1">
                <a:solidFill>
                  <a:srgbClr val="490092"/>
                </a:solidFill>
              </a:rPr>
              <a:t>按部位</a:t>
            </a:r>
          </a:p>
        </p:txBody>
      </p:sp>
      <p:sp>
        <p:nvSpPr>
          <p:cNvPr id="7" name="Text Box 6"/>
          <p:cNvSpPr txBox="1">
            <a:spLocks noChangeArrowheads="1"/>
          </p:cNvSpPr>
          <p:nvPr/>
        </p:nvSpPr>
        <p:spPr bwMode="auto">
          <a:xfrm>
            <a:off x="2411413" y="3213100"/>
            <a:ext cx="5689600" cy="519113"/>
          </a:xfrm>
          <a:prstGeom prst="rect">
            <a:avLst/>
          </a:prstGeom>
          <a:noFill/>
          <a:ln w="9525">
            <a:noFill/>
            <a:miter lim="800000"/>
            <a:headEnd/>
            <a:tailEnd/>
          </a:ln>
        </p:spPr>
        <p:txBody>
          <a:bodyPr>
            <a:spAutoFit/>
          </a:bodyPr>
          <a:lstStyle/>
          <a:p>
            <a:pPr>
              <a:spcBef>
                <a:spcPct val="50000"/>
              </a:spcBef>
            </a:pPr>
            <a:r>
              <a:rPr lang="zh-CN" altLang="en-US" sz="2800" b="1">
                <a:solidFill>
                  <a:srgbClr val="490092"/>
                </a:solidFill>
              </a:rPr>
              <a:t>室性：室扑（</a:t>
            </a:r>
            <a:r>
              <a:rPr lang="en-US" altLang="zh-CN" sz="2800" b="1">
                <a:solidFill>
                  <a:srgbClr val="490092"/>
                </a:solidFill>
              </a:rPr>
              <a:t>VF</a:t>
            </a:r>
            <a:r>
              <a:rPr lang="zh-CN" altLang="en-US" sz="2800" b="1">
                <a:solidFill>
                  <a:srgbClr val="490092"/>
                </a:solidFill>
              </a:rPr>
              <a:t>）、室颤（</a:t>
            </a:r>
            <a:r>
              <a:rPr lang="en-US" altLang="zh-CN" sz="2800" b="1">
                <a:solidFill>
                  <a:srgbClr val="490092"/>
                </a:solidFill>
              </a:rPr>
              <a:t>Vf</a:t>
            </a:r>
            <a:r>
              <a:rPr lang="zh-CN" altLang="en-US" sz="2800" b="1">
                <a:solidFill>
                  <a:srgbClr val="490092"/>
                </a:solidFill>
              </a:rPr>
              <a:t>）</a:t>
            </a:r>
          </a:p>
        </p:txBody>
      </p:sp>
      <p:sp>
        <p:nvSpPr>
          <p:cNvPr id="8" name="Text Box 7"/>
          <p:cNvSpPr txBox="1">
            <a:spLocks noChangeArrowheads="1"/>
          </p:cNvSpPr>
          <p:nvPr/>
        </p:nvSpPr>
        <p:spPr bwMode="auto">
          <a:xfrm>
            <a:off x="2339975" y="2060575"/>
            <a:ext cx="5616575" cy="519113"/>
          </a:xfrm>
          <a:prstGeom prst="rect">
            <a:avLst/>
          </a:prstGeom>
          <a:noFill/>
          <a:ln w="9525">
            <a:noFill/>
            <a:miter lim="800000"/>
            <a:headEnd/>
            <a:tailEnd/>
          </a:ln>
        </p:spPr>
        <p:txBody>
          <a:bodyPr>
            <a:spAutoFit/>
          </a:bodyPr>
          <a:lstStyle/>
          <a:p>
            <a:pPr>
              <a:spcBef>
                <a:spcPct val="50000"/>
              </a:spcBef>
            </a:pPr>
            <a:r>
              <a:rPr lang="zh-CN" altLang="en-US" sz="2800" b="1">
                <a:solidFill>
                  <a:srgbClr val="490092"/>
                </a:solidFill>
              </a:rPr>
              <a:t>房性：房扑（</a:t>
            </a:r>
            <a:r>
              <a:rPr lang="en-US" altLang="zh-CN" sz="2800" b="1">
                <a:solidFill>
                  <a:srgbClr val="490092"/>
                </a:solidFill>
              </a:rPr>
              <a:t>AF</a:t>
            </a:r>
            <a:r>
              <a:rPr lang="zh-CN" altLang="en-US" sz="2800" b="1">
                <a:solidFill>
                  <a:srgbClr val="490092"/>
                </a:solidFill>
              </a:rPr>
              <a:t>）、房颤（</a:t>
            </a:r>
            <a:r>
              <a:rPr lang="en-US" altLang="zh-CN" sz="2800" b="1">
                <a:solidFill>
                  <a:srgbClr val="490092"/>
                </a:solidFill>
              </a:rPr>
              <a:t>Af</a:t>
            </a:r>
            <a:r>
              <a:rPr lang="zh-CN" altLang="en-US" sz="2800" b="1">
                <a:solidFill>
                  <a:srgbClr val="490092"/>
                </a:solidFill>
              </a:rPr>
              <a:t>）</a:t>
            </a:r>
          </a:p>
        </p:txBody>
      </p:sp>
      <p:pic>
        <p:nvPicPr>
          <p:cNvPr id="9" name="Picture 3" descr="heart_guy_md_clr"/>
          <p:cNvPicPr>
            <a:picLocks noChangeAspect="1" noChangeArrowheads="1" noCrop="1"/>
          </p:cNvPicPr>
          <p:nvPr/>
        </p:nvPicPr>
        <p:blipFill>
          <a:blip r:embed="rId2"/>
          <a:srcRect/>
          <a:stretch>
            <a:fillRect/>
          </a:stretch>
        </p:blipFill>
        <p:spPr bwMode="auto">
          <a:xfrm rot="589377">
            <a:off x="6762399" y="4353320"/>
            <a:ext cx="1724525" cy="2029182"/>
          </a:xfrm>
          <a:prstGeom prst="rect">
            <a:avLst/>
          </a:prstGeom>
          <a:noFill/>
          <a:ln w="9525">
            <a:noFill/>
            <a:miter lim="800000"/>
            <a:headEnd/>
            <a:tailEnd/>
          </a:ln>
        </p:spPr>
      </p:pic>
    </p:spTree>
    <p:extLst>
      <p:ext uri="{BB962C8B-B14F-4D97-AF65-F5344CB8AC3E}">
        <p14:creationId xmlns:p14="http://schemas.microsoft.com/office/powerpoint/2010/main" val="2078257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zh-CN" altLang="en-US" sz="3200" dirty="0" smtClean="0">
                <a:latin typeface="宋体" pitchFamily="2" charset="-122"/>
                <a:ea typeface="宋体" pitchFamily="2" charset="-122"/>
              </a:rPr>
              <a:t>心房扑动</a:t>
            </a:r>
            <a:endParaRPr lang="en-US" altLang="zh-CN" sz="3200" dirty="0" smtClean="0">
              <a:latin typeface="宋体" pitchFamily="2" charset="-122"/>
              <a:ea typeface="宋体" pitchFamily="2" charset="-122"/>
            </a:endParaRPr>
          </a:p>
          <a:p>
            <a:pPr lvl="1" eaLnBrk="1" hangingPunct="1">
              <a:lnSpc>
                <a:spcPct val="125000"/>
              </a:lnSpc>
            </a:pPr>
            <a:r>
              <a:rPr lang="en-US" altLang="zh-CN" dirty="0">
                <a:latin typeface="宋体" pitchFamily="2" charset="-122"/>
                <a:ea typeface="宋体" pitchFamily="2" charset="-122"/>
              </a:rPr>
              <a:t>P</a:t>
            </a:r>
            <a:r>
              <a:rPr lang="zh-CN" altLang="en-US" dirty="0">
                <a:latin typeface="宋体" pitchFamily="2" charset="-122"/>
                <a:ea typeface="宋体" pitchFamily="2" charset="-122"/>
              </a:rPr>
              <a:t>波消失，代以形态和间距相同，连续出现的扑动波</a:t>
            </a:r>
            <a:r>
              <a:rPr lang="en-US" altLang="zh-CN" dirty="0">
                <a:latin typeface="宋体" pitchFamily="2" charset="-122"/>
                <a:ea typeface="宋体" pitchFamily="2" charset="-122"/>
              </a:rPr>
              <a:t>(F</a:t>
            </a:r>
            <a:r>
              <a:rPr lang="zh-CN" altLang="en-US" dirty="0">
                <a:latin typeface="宋体" pitchFamily="2" charset="-122"/>
                <a:ea typeface="宋体" pitchFamily="2" charset="-122"/>
              </a:rPr>
              <a:t>波</a:t>
            </a:r>
            <a:r>
              <a:rPr lang="en-US" altLang="zh-CN" dirty="0">
                <a:latin typeface="宋体" pitchFamily="2" charset="-122"/>
                <a:ea typeface="宋体" pitchFamily="2" charset="-122"/>
              </a:rPr>
              <a:t>)</a:t>
            </a:r>
            <a:r>
              <a:rPr lang="zh-CN" altLang="en-US" dirty="0">
                <a:latin typeface="宋体" pitchFamily="2" charset="-122"/>
                <a:ea typeface="宋体" pitchFamily="2" charset="-122"/>
              </a:rPr>
              <a:t>，等电线</a:t>
            </a:r>
            <a:r>
              <a:rPr lang="zh-CN" altLang="en-US" dirty="0" smtClean="0">
                <a:latin typeface="宋体" pitchFamily="2" charset="-122"/>
                <a:ea typeface="宋体" pitchFamily="2" charset="-122"/>
              </a:rPr>
              <a:t>消失</a:t>
            </a:r>
            <a:endParaRPr lang="zh-CN" altLang="en-US" dirty="0">
              <a:latin typeface="宋体" pitchFamily="2" charset="-122"/>
              <a:ea typeface="宋体" pitchFamily="2" charset="-122"/>
            </a:endParaRPr>
          </a:p>
          <a:p>
            <a:pPr lvl="1" eaLnBrk="1" hangingPunct="1">
              <a:lnSpc>
                <a:spcPct val="125000"/>
              </a:lnSpc>
            </a:pPr>
            <a:r>
              <a:rPr lang="en-US" altLang="zh-CN" dirty="0">
                <a:latin typeface="宋体" pitchFamily="2" charset="-122"/>
                <a:ea typeface="宋体" pitchFamily="2" charset="-122"/>
              </a:rPr>
              <a:t>F</a:t>
            </a:r>
            <a:r>
              <a:rPr lang="zh-CN" altLang="en-US" dirty="0">
                <a:latin typeface="宋体" pitchFamily="2" charset="-122"/>
                <a:ea typeface="宋体" pitchFamily="2" charset="-122"/>
              </a:rPr>
              <a:t>波的频率：</a:t>
            </a:r>
            <a:r>
              <a:rPr lang="en-US" altLang="zh-CN" dirty="0">
                <a:latin typeface="宋体" pitchFamily="2" charset="-122"/>
                <a:ea typeface="宋体" pitchFamily="2" charset="-122"/>
              </a:rPr>
              <a:t>250</a:t>
            </a:r>
            <a:r>
              <a:rPr lang="zh-CN" altLang="en-US" dirty="0">
                <a:latin typeface="宋体" pitchFamily="2" charset="-122"/>
                <a:ea typeface="宋体" pitchFamily="2" charset="-122"/>
              </a:rPr>
              <a:t>～</a:t>
            </a:r>
            <a:r>
              <a:rPr lang="en-US" altLang="zh-CN" dirty="0">
                <a:latin typeface="宋体" pitchFamily="2" charset="-122"/>
                <a:ea typeface="宋体" pitchFamily="2" charset="-122"/>
              </a:rPr>
              <a:t>350</a:t>
            </a:r>
            <a:r>
              <a:rPr lang="zh-CN" altLang="en-US" dirty="0">
                <a:latin typeface="宋体" pitchFamily="2" charset="-122"/>
                <a:ea typeface="宋体" pitchFamily="2" charset="-122"/>
              </a:rPr>
              <a:t>次</a:t>
            </a:r>
            <a:r>
              <a:rPr lang="en-US" altLang="zh-CN" dirty="0">
                <a:latin typeface="宋体" pitchFamily="2" charset="-122"/>
                <a:ea typeface="宋体" pitchFamily="2" charset="-122"/>
              </a:rPr>
              <a:t>/</a:t>
            </a:r>
            <a:r>
              <a:rPr lang="zh-CN" altLang="en-US" dirty="0" smtClean="0">
                <a:latin typeface="宋体" pitchFamily="2" charset="-122"/>
                <a:ea typeface="宋体" pitchFamily="2" charset="-122"/>
              </a:rPr>
              <a:t>分</a:t>
            </a:r>
            <a:endParaRPr lang="zh-CN" altLang="en-US" dirty="0">
              <a:latin typeface="宋体" pitchFamily="2" charset="-122"/>
              <a:ea typeface="宋体" pitchFamily="2" charset="-122"/>
            </a:endParaRPr>
          </a:p>
          <a:p>
            <a:pPr lvl="1" eaLnBrk="1" hangingPunct="1">
              <a:lnSpc>
                <a:spcPct val="125000"/>
              </a:lnSpc>
            </a:pPr>
            <a:r>
              <a:rPr lang="en-US" altLang="zh-CN" dirty="0">
                <a:latin typeface="宋体" pitchFamily="2" charset="-122"/>
                <a:ea typeface="宋体" pitchFamily="2" charset="-122"/>
              </a:rPr>
              <a:t>QRS</a:t>
            </a:r>
            <a:r>
              <a:rPr lang="zh-CN" altLang="en-US" dirty="0">
                <a:latin typeface="宋体" pitchFamily="2" charset="-122"/>
                <a:ea typeface="宋体" pitchFamily="2" charset="-122"/>
              </a:rPr>
              <a:t>波群形态</a:t>
            </a:r>
            <a:r>
              <a:rPr lang="zh-CN" altLang="en-US" dirty="0" smtClean="0">
                <a:latin typeface="宋体" pitchFamily="2" charset="-122"/>
                <a:ea typeface="宋体" pitchFamily="2" charset="-122"/>
              </a:rPr>
              <a:t>正常</a:t>
            </a:r>
            <a:endParaRPr lang="zh-CN" altLang="en-US" dirty="0">
              <a:latin typeface="宋体" pitchFamily="2" charset="-122"/>
              <a:ea typeface="宋体" pitchFamily="2" charset="-122"/>
            </a:endParaRPr>
          </a:p>
          <a:p>
            <a:pPr lvl="1" eaLnBrk="1" hangingPunct="1">
              <a:lnSpc>
                <a:spcPct val="125000"/>
              </a:lnSpc>
            </a:pPr>
            <a:r>
              <a:rPr lang="zh-CN" altLang="en-US" dirty="0">
                <a:latin typeface="宋体" pitchFamily="2" charset="-122"/>
                <a:ea typeface="宋体" pitchFamily="2" charset="-122"/>
              </a:rPr>
              <a:t>有不同比例的房室传导，常见为</a:t>
            </a:r>
            <a:r>
              <a:rPr lang="en-US" altLang="zh-CN" dirty="0">
                <a:latin typeface="宋体" pitchFamily="2" charset="-122"/>
                <a:ea typeface="宋体" pitchFamily="2" charset="-122"/>
              </a:rPr>
              <a:t>2:1</a:t>
            </a:r>
            <a:r>
              <a:rPr lang="zh-CN" altLang="en-US" dirty="0">
                <a:latin typeface="宋体"/>
                <a:ea typeface="宋体"/>
              </a:rPr>
              <a:t>～</a:t>
            </a:r>
            <a:r>
              <a:rPr lang="en-US" altLang="zh-CN" dirty="0" smtClean="0">
                <a:latin typeface="宋体" pitchFamily="2" charset="-122"/>
                <a:ea typeface="宋体" pitchFamily="2" charset="-122"/>
              </a:rPr>
              <a:t>4:1</a:t>
            </a:r>
            <a:endParaRPr lang="zh-CN" altLang="en-US" dirty="0">
              <a:latin typeface="宋体" pitchFamily="2" charset="-122"/>
              <a:ea typeface="宋体" pitchFamily="2" charset="-122"/>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36614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一、心房肥大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3352800" y="5903762"/>
            <a:ext cx="3657600" cy="646331"/>
          </a:xfrm>
          <a:prstGeom prst="rect">
            <a:avLst/>
          </a:prstGeom>
          <a:noFill/>
          <a:ln w="9525">
            <a:noFill/>
            <a:miter lim="800000"/>
            <a:headEnd/>
            <a:tailEnd/>
          </a:ln>
          <a:effectLst/>
        </p:spPr>
        <p:txBody>
          <a:bodyPr>
            <a:spAutoFit/>
          </a:bodyPr>
          <a:lstStyle/>
          <a:p>
            <a:pPr>
              <a:defRPr/>
            </a:pPr>
            <a:r>
              <a:rPr kumimoji="1" lang="zh-CN" altLang="en-US" sz="3600" b="1" dirty="0">
                <a:effectLst>
                  <a:outerShdw blurRad="38100" dist="38100" dir="2700000" algn="tl">
                    <a:srgbClr val="C0C0C0"/>
                  </a:outerShdw>
                </a:effectLst>
                <a:latin typeface="Times New Roman" pitchFamily="18" charset="0"/>
                <a:ea typeface="黑体" pitchFamily="2" charset="-122"/>
              </a:rPr>
              <a:t>右心房肥大</a:t>
            </a:r>
          </a:p>
        </p:txBody>
      </p:sp>
      <p:pic>
        <p:nvPicPr>
          <p:cNvPr id="6" name="Picture 3" descr="11"/>
          <p:cNvPicPr>
            <a:picLocks noChangeAspect="1" noChangeArrowheads="1"/>
          </p:cNvPicPr>
          <p:nvPr/>
        </p:nvPicPr>
        <p:blipFill>
          <a:blip r:embed="rId2"/>
          <a:srcRect/>
          <a:stretch>
            <a:fillRect/>
          </a:stretch>
        </p:blipFill>
        <p:spPr bwMode="auto">
          <a:xfrm>
            <a:off x="0" y="1052736"/>
            <a:ext cx="9144000" cy="4919663"/>
          </a:xfrm>
          <a:prstGeom prst="rect">
            <a:avLst/>
          </a:prstGeom>
          <a:noFill/>
          <a:ln w="9525">
            <a:noFill/>
            <a:miter lim="800000"/>
            <a:headEnd/>
            <a:tailEnd/>
          </a:ln>
        </p:spPr>
      </p:pic>
    </p:spTree>
    <p:extLst>
      <p:ext uri="{BB962C8B-B14F-4D97-AF65-F5344CB8AC3E}">
        <p14:creationId xmlns:p14="http://schemas.microsoft.com/office/powerpoint/2010/main" val="11336871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AF3：1&amp;2：1"/>
          <p:cNvPicPr>
            <a:picLocks noChangeAspect="1" noChangeArrowheads="1"/>
          </p:cNvPicPr>
          <p:nvPr/>
        </p:nvPicPr>
        <p:blipFill>
          <a:blip r:embed="rId2"/>
          <a:srcRect/>
          <a:stretch>
            <a:fillRect/>
          </a:stretch>
        </p:blipFill>
        <p:spPr>
          <a:xfrm>
            <a:off x="1475656" y="1556792"/>
            <a:ext cx="6048672" cy="4088166"/>
          </a:xfrm>
          <a:prstGeom prst="rect">
            <a:avLst/>
          </a:prstGeom>
          <a:noFill/>
        </p:spPr>
      </p:pic>
    </p:spTree>
    <p:extLst>
      <p:ext uri="{BB962C8B-B14F-4D97-AF65-F5344CB8AC3E}">
        <p14:creationId xmlns:p14="http://schemas.microsoft.com/office/powerpoint/2010/main" val="99399636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五、心律失常</a:t>
            </a:r>
          </a:p>
        </p:txBody>
      </p:sp>
      <p:sp>
        <p:nvSpPr>
          <p:cNvPr id="5" name="内容占位符 4"/>
          <p:cNvSpPr>
            <a:spLocks noGrp="1"/>
          </p:cNvSpPr>
          <p:nvPr>
            <p:ph idx="1"/>
          </p:nvPr>
        </p:nvSpPr>
        <p:spPr/>
        <p:txBody>
          <a:bodyPr/>
          <a:lstStyle/>
          <a:p>
            <a:r>
              <a:rPr lang="zh-CN" altLang="en-US" dirty="0"/>
              <a:t>心房颤动</a:t>
            </a:r>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6" name="Text Box 3"/>
          <p:cNvSpPr txBox="1">
            <a:spLocks noChangeArrowheads="1"/>
          </p:cNvSpPr>
          <p:nvPr/>
        </p:nvSpPr>
        <p:spPr bwMode="auto">
          <a:xfrm>
            <a:off x="395288" y="4072532"/>
            <a:ext cx="8497887" cy="2236788"/>
          </a:xfrm>
          <a:prstGeom prst="rect">
            <a:avLst/>
          </a:prstGeom>
          <a:solidFill>
            <a:srgbClr val="EFF7FF"/>
          </a:solidFill>
          <a:ln w="9525">
            <a:solidFill>
              <a:srgbClr val="CC99FF"/>
            </a:solidFill>
            <a:miter lim="800000"/>
            <a:headEnd/>
            <a:tailEnd/>
          </a:ln>
        </p:spPr>
        <p:txBody>
          <a:bodyPr>
            <a:spAutoFit/>
          </a:bodyPr>
          <a:lstStyle/>
          <a:p>
            <a:r>
              <a:rPr lang="en-US" altLang="zh-CN" sz="2800" b="1">
                <a:solidFill>
                  <a:srgbClr val="FF0066"/>
                </a:solidFill>
              </a:rPr>
              <a:t>ECG</a:t>
            </a:r>
            <a:r>
              <a:rPr lang="zh-CN" altLang="en-US" sz="2800" b="1">
                <a:solidFill>
                  <a:srgbClr val="FF0066"/>
                </a:solidFill>
              </a:rPr>
              <a:t>特点：</a:t>
            </a:r>
          </a:p>
          <a:p>
            <a:pPr>
              <a:buClr>
                <a:schemeClr val="accent1"/>
              </a:buClr>
              <a:buFont typeface="Wingdings" pitchFamily="2" charset="2"/>
              <a:buChar char="ü"/>
            </a:pPr>
            <a:r>
              <a:rPr lang="zh-CN" altLang="en-US" sz="2800" b="1">
                <a:solidFill>
                  <a:srgbClr val="FF0066"/>
                </a:solidFill>
              </a:rPr>
              <a:t> 窦性</a:t>
            </a:r>
            <a:r>
              <a:rPr lang="en-US" altLang="zh-CN" sz="2800" b="1">
                <a:solidFill>
                  <a:srgbClr val="FF0066"/>
                </a:solidFill>
              </a:rPr>
              <a:t>P</a:t>
            </a:r>
            <a:r>
              <a:rPr lang="zh-CN" altLang="en-US" sz="2800" b="1">
                <a:solidFill>
                  <a:srgbClr val="FF0066"/>
                </a:solidFill>
              </a:rPr>
              <a:t>波消失，代之以大小、形态、间隔不一的</a:t>
            </a:r>
            <a:r>
              <a:rPr lang="en-US" altLang="zh-CN" sz="2800" b="1">
                <a:solidFill>
                  <a:srgbClr val="FF0066"/>
                </a:solidFill>
              </a:rPr>
              <a:t>f</a:t>
            </a:r>
            <a:r>
              <a:rPr lang="zh-CN" altLang="en-US" sz="2800" b="1">
                <a:solidFill>
                  <a:srgbClr val="FF0066"/>
                </a:solidFill>
              </a:rPr>
              <a:t>波      </a:t>
            </a:r>
          </a:p>
          <a:p>
            <a:pPr>
              <a:buClr>
                <a:schemeClr val="accent1"/>
              </a:buClr>
              <a:buFont typeface="Wingdings" pitchFamily="2" charset="2"/>
              <a:buNone/>
            </a:pPr>
            <a:r>
              <a:rPr lang="zh-CN" altLang="en-US" sz="2800" b="1">
                <a:solidFill>
                  <a:srgbClr val="6600CC"/>
                </a:solidFill>
              </a:rPr>
              <a:t>    频率</a:t>
            </a:r>
            <a:r>
              <a:rPr lang="en-US" altLang="zh-CN" sz="2800" b="1">
                <a:solidFill>
                  <a:srgbClr val="6600CC"/>
                </a:solidFill>
              </a:rPr>
              <a:t>350</a:t>
            </a:r>
            <a:r>
              <a:rPr lang="zh-CN" altLang="en-US" sz="2800" b="1">
                <a:solidFill>
                  <a:srgbClr val="6600CC"/>
                </a:solidFill>
              </a:rPr>
              <a:t>～</a:t>
            </a:r>
            <a:r>
              <a:rPr lang="en-US" altLang="zh-CN" sz="2800" b="1">
                <a:solidFill>
                  <a:srgbClr val="6600CC"/>
                </a:solidFill>
              </a:rPr>
              <a:t>600</a:t>
            </a:r>
            <a:r>
              <a:rPr lang="zh-CN" altLang="en-US" sz="2800" b="1">
                <a:solidFill>
                  <a:srgbClr val="6600CC"/>
                </a:solidFill>
              </a:rPr>
              <a:t>次</a:t>
            </a:r>
            <a:r>
              <a:rPr lang="en-US" altLang="zh-CN" sz="2800" b="1">
                <a:solidFill>
                  <a:srgbClr val="6600CC"/>
                </a:solidFill>
              </a:rPr>
              <a:t>/</a:t>
            </a:r>
            <a:r>
              <a:rPr lang="zh-CN" altLang="en-US" sz="2800" b="1">
                <a:solidFill>
                  <a:srgbClr val="6600CC"/>
                </a:solidFill>
              </a:rPr>
              <a:t>分；</a:t>
            </a:r>
          </a:p>
          <a:p>
            <a:pPr>
              <a:buClr>
                <a:schemeClr val="accent1"/>
              </a:buClr>
              <a:buFont typeface="Wingdings" pitchFamily="2" charset="2"/>
              <a:buChar char="ü"/>
            </a:pPr>
            <a:r>
              <a:rPr lang="zh-CN" altLang="en-US" sz="2800" b="1">
                <a:solidFill>
                  <a:srgbClr val="FF0066"/>
                </a:solidFill>
              </a:rPr>
              <a:t>  </a:t>
            </a:r>
            <a:r>
              <a:rPr lang="en-US" altLang="zh-CN" sz="2800" b="1">
                <a:solidFill>
                  <a:srgbClr val="FF0066"/>
                </a:solidFill>
              </a:rPr>
              <a:t>R-R</a:t>
            </a:r>
            <a:r>
              <a:rPr lang="zh-CN" altLang="en-US" sz="2800" b="1">
                <a:solidFill>
                  <a:srgbClr val="FF0066"/>
                </a:solidFill>
              </a:rPr>
              <a:t>间隔绝对不规则</a:t>
            </a:r>
            <a:r>
              <a:rPr lang="zh-CN" altLang="en-US" sz="2800" b="1">
                <a:solidFill>
                  <a:srgbClr val="6600CC"/>
                </a:solidFill>
              </a:rPr>
              <a:t>，心室率约</a:t>
            </a:r>
            <a:r>
              <a:rPr lang="en-US" altLang="zh-CN" sz="2800" b="1">
                <a:solidFill>
                  <a:srgbClr val="6600CC"/>
                </a:solidFill>
              </a:rPr>
              <a:t>100-160</a:t>
            </a:r>
            <a:r>
              <a:rPr lang="zh-CN" altLang="en-US" sz="2800" b="1">
                <a:solidFill>
                  <a:srgbClr val="6600CC"/>
                </a:solidFill>
              </a:rPr>
              <a:t>次</a:t>
            </a:r>
            <a:r>
              <a:rPr lang="en-US" altLang="zh-CN" sz="2800" b="1">
                <a:solidFill>
                  <a:srgbClr val="6600CC"/>
                </a:solidFill>
              </a:rPr>
              <a:t>/</a:t>
            </a:r>
            <a:r>
              <a:rPr lang="zh-CN" altLang="en-US" sz="2800" b="1">
                <a:solidFill>
                  <a:srgbClr val="6600CC"/>
                </a:solidFill>
              </a:rPr>
              <a:t>分</a:t>
            </a:r>
          </a:p>
          <a:p>
            <a:pPr>
              <a:buClr>
                <a:schemeClr val="accent1"/>
              </a:buClr>
              <a:buFont typeface="Wingdings" pitchFamily="2" charset="2"/>
              <a:buChar char="ü"/>
            </a:pPr>
            <a:r>
              <a:rPr lang="zh-CN" altLang="en-US" sz="2800" b="1">
                <a:solidFill>
                  <a:srgbClr val="FF0066"/>
                </a:solidFill>
              </a:rPr>
              <a:t>  </a:t>
            </a:r>
            <a:r>
              <a:rPr lang="en-US" altLang="zh-CN" sz="2800" b="1">
                <a:solidFill>
                  <a:srgbClr val="FF0066"/>
                </a:solidFill>
              </a:rPr>
              <a:t>QRS</a:t>
            </a:r>
            <a:r>
              <a:rPr lang="zh-CN" altLang="en-US" sz="2800" b="1">
                <a:solidFill>
                  <a:srgbClr val="FF0066"/>
                </a:solidFill>
              </a:rPr>
              <a:t>波群形态一般正常</a:t>
            </a:r>
          </a:p>
        </p:txBody>
      </p:sp>
      <p:pic>
        <p:nvPicPr>
          <p:cNvPr id="7" name="Picture 4" descr="房颤1"/>
          <p:cNvPicPr>
            <a:picLocks noChangeAspect="1" noChangeArrowheads="1"/>
          </p:cNvPicPr>
          <p:nvPr/>
        </p:nvPicPr>
        <p:blipFill>
          <a:blip r:embed="rId2"/>
          <a:srcRect/>
          <a:stretch>
            <a:fillRect/>
          </a:stretch>
        </p:blipFill>
        <p:spPr bwMode="auto">
          <a:xfrm>
            <a:off x="395288" y="1840507"/>
            <a:ext cx="8424862" cy="1854200"/>
          </a:xfrm>
          <a:prstGeom prst="rect">
            <a:avLst/>
          </a:prstGeom>
          <a:noFill/>
          <a:ln w="9525">
            <a:noFill/>
            <a:miter lim="800000"/>
            <a:headEnd/>
            <a:tailEnd/>
          </a:ln>
        </p:spPr>
      </p:pic>
    </p:spTree>
    <p:extLst>
      <p:ext uri="{BB962C8B-B14F-4D97-AF65-F5344CB8AC3E}">
        <p14:creationId xmlns:p14="http://schemas.microsoft.com/office/powerpoint/2010/main" val="1513392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3329655" y="4983162"/>
            <a:ext cx="2895600" cy="701675"/>
          </a:xfrm>
          <a:prstGeom prst="rect">
            <a:avLst/>
          </a:prstGeom>
          <a:noFill/>
          <a:ln w="9525">
            <a:noFill/>
            <a:miter lim="800000"/>
            <a:headEnd/>
            <a:tailEnd/>
          </a:ln>
          <a:effectLst/>
        </p:spPr>
        <p:txBody>
          <a:bodyPr>
            <a:spAutoFit/>
          </a:bodyPr>
          <a:lstStyle/>
          <a:p>
            <a:pPr>
              <a:defRPr/>
            </a:pPr>
            <a:r>
              <a:rPr kumimoji="1" lang="zh-CN" altLang="en-US" sz="4000" b="1" dirty="0">
                <a:effectLst>
                  <a:outerShdw blurRad="38100" dist="38100" dir="2700000" algn="tl">
                    <a:srgbClr val="C0C0C0"/>
                  </a:outerShdw>
                </a:effectLst>
                <a:latin typeface="Times New Roman" pitchFamily="18" charset="0"/>
                <a:ea typeface="黑体" pitchFamily="2" charset="-122"/>
              </a:rPr>
              <a:t>心房颤动</a:t>
            </a:r>
          </a:p>
        </p:txBody>
      </p:sp>
      <p:pic>
        <p:nvPicPr>
          <p:cNvPr id="6" name="Picture 3" descr="33"/>
          <p:cNvPicPr>
            <a:picLocks noChangeAspect="1" noChangeArrowheads="1"/>
          </p:cNvPicPr>
          <p:nvPr/>
        </p:nvPicPr>
        <p:blipFill>
          <a:blip r:embed="rId2"/>
          <a:srcRect/>
          <a:stretch>
            <a:fillRect/>
          </a:stretch>
        </p:blipFill>
        <p:spPr bwMode="auto">
          <a:xfrm>
            <a:off x="467544" y="1340768"/>
            <a:ext cx="8244408" cy="3786849"/>
          </a:xfrm>
          <a:prstGeom prst="rect">
            <a:avLst/>
          </a:prstGeom>
          <a:noFill/>
          <a:ln w="9525">
            <a:noFill/>
            <a:miter lim="800000"/>
            <a:headEnd/>
            <a:tailEnd/>
          </a:ln>
        </p:spPr>
      </p:pic>
    </p:spTree>
    <p:extLst>
      <p:ext uri="{BB962C8B-B14F-4D97-AF65-F5344CB8AC3E}">
        <p14:creationId xmlns:p14="http://schemas.microsoft.com/office/powerpoint/2010/main" val="44913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五、心律失常</a:t>
            </a:r>
          </a:p>
        </p:txBody>
      </p:sp>
      <p:sp>
        <p:nvSpPr>
          <p:cNvPr id="5" name="内容占位符 4"/>
          <p:cNvSpPr>
            <a:spLocks noGrp="1"/>
          </p:cNvSpPr>
          <p:nvPr>
            <p:ph idx="1"/>
          </p:nvPr>
        </p:nvSpPr>
        <p:spPr/>
        <p:txBody>
          <a:bodyPr/>
          <a:lstStyle/>
          <a:p>
            <a:pPr eaLnBrk="1" hangingPunct="1">
              <a:lnSpc>
                <a:spcPct val="120000"/>
              </a:lnSpc>
            </a:pPr>
            <a:r>
              <a:rPr lang="zh-CN" altLang="en-US" sz="3200" dirty="0" smtClean="0">
                <a:latin typeface="宋体" pitchFamily="2" charset="-122"/>
                <a:ea typeface="宋体" pitchFamily="2" charset="-122"/>
              </a:rPr>
              <a:t>心室扑动</a:t>
            </a:r>
            <a:r>
              <a:rPr lang="en-US" altLang="zh-CN" sz="3200" dirty="0" smtClean="0">
                <a:latin typeface="宋体" pitchFamily="2" charset="-122"/>
                <a:ea typeface="宋体" pitchFamily="2" charset="-122"/>
              </a:rPr>
              <a:t>(VF )</a:t>
            </a:r>
            <a:endParaRPr lang="zh-CN" altLang="en-US" sz="3200" dirty="0">
              <a:latin typeface="宋体" pitchFamily="2" charset="-122"/>
              <a:ea typeface="宋体" pitchFamily="2" charset="-122"/>
            </a:endParaRPr>
          </a:p>
          <a:p>
            <a:pPr lvl="1" eaLnBrk="1" hangingPunct="1">
              <a:lnSpc>
                <a:spcPct val="120000"/>
              </a:lnSpc>
            </a:pPr>
            <a:r>
              <a:rPr lang="en-US" altLang="zh-CN" dirty="0" smtClean="0">
                <a:latin typeface="宋体" pitchFamily="2" charset="-122"/>
                <a:ea typeface="宋体" pitchFamily="2" charset="-122"/>
              </a:rPr>
              <a:t>P-QRS-T</a:t>
            </a:r>
            <a:r>
              <a:rPr lang="zh-CN" altLang="en-US" dirty="0">
                <a:latin typeface="宋体" pitchFamily="2" charset="-122"/>
                <a:ea typeface="宋体" pitchFamily="2" charset="-122"/>
              </a:rPr>
              <a:t>波群消失，代以形态和间距相同，连续出现的规整大波动，不能辩认出</a:t>
            </a:r>
            <a:r>
              <a:rPr lang="en-US" altLang="zh-CN" dirty="0">
                <a:latin typeface="宋体" pitchFamily="2" charset="-122"/>
                <a:ea typeface="宋体" pitchFamily="2" charset="-122"/>
              </a:rPr>
              <a:t>QRS</a:t>
            </a:r>
            <a:r>
              <a:rPr lang="zh-CN" altLang="en-US" dirty="0">
                <a:latin typeface="宋体" pitchFamily="2" charset="-122"/>
                <a:ea typeface="宋体" pitchFamily="2" charset="-122"/>
              </a:rPr>
              <a:t>波群，为</a:t>
            </a:r>
            <a:r>
              <a:rPr lang="zh-CN" altLang="en-US" dirty="0" smtClean="0">
                <a:latin typeface="宋体" pitchFamily="2" charset="-122"/>
                <a:ea typeface="宋体" pitchFamily="2" charset="-122"/>
              </a:rPr>
              <a:t>正弦曲线</a:t>
            </a:r>
            <a:endParaRPr lang="zh-CN" altLang="en-US" dirty="0">
              <a:latin typeface="宋体" pitchFamily="2" charset="-122"/>
              <a:ea typeface="宋体" pitchFamily="2" charset="-122"/>
            </a:endParaRPr>
          </a:p>
          <a:p>
            <a:pPr lvl="1" eaLnBrk="1" hangingPunct="1">
              <a:lnSpc>
                <a:spcPct val="120000"/>
              </a:lnSpc>
            </a:pPr>
            <a:r>
              <a:rPr lang="zh-CN" altLang="en-US" dirty="0" smtClean="0">
                <a:latin typeface="宋体" pitchFamily="2" charset="-122"/>
                <a:ea typeface="宋体" pitchFamily="2" charset="-122"/>
              </a:rPr>
              <a:t>频率</a:t>
            </a:r>
            <a:r>
              <a:rPr lang="zh-CN" altLang="en-US" dirty="0">
                <a:latin typeface="宋体" pitchFamily="2" charset="-122"/>
                <a:ea typeface="宋体" pitchFamily="2" charset="-122"/>
              </a:rPr>
              <a:t>为</a:t>
            </a:r>
            <a:r>
              <a:rPr lang="en-US" altLang="zh-CN" dirty="0">
                <a:latin typeface="宋体" pitchFamily="2" charset="-122"/>
                <a:ea typeface="宋体" pitchFamily="2" charset="-122"/>
              </a:rPr>
              <a:t>150</a:t>
            </a:r>
            <a:r>
              <a:rPr lang="zh-CN" altLang="en-US" dirty="0">
                <a:latin typeface="宋体" pitchFamily="2" charset="-122"/>
                <a:ea typeface="宋体" pitchFamily="2" charset="-122"/>
              </a:rPr>
              <a:t>～</a:t>
            </a:r>
            <a:r>
              <a:rPr lang="en-US" altLang="zh-CN" dirty="0">
                <a:latin typeface="宋体" pitchFamily="2" charset="-122"/>
                <a:ea typeface="宋体" pitchFamily="2" charset="-122"/>
              </a:rPr>
              <a:t>250</a:t>
            </a:r>
            <a:r>
              <a:rPr lang="zh-CN" altLang="en-US" dirty="0">
                <a:latin typeface="宋体" pitchFamily="2" charset="-122"/>
                <a:ea typeface="宋体" pitchFamily="2" charset="-122"/>
              </a:rPr>
              <a:t>次</a:t>
            </a:r>
            <a:r>
              <a:rPr lang="en-US" altLang="zh-CN" dirty="0">
                <a:latin typeface="宋体" pitchFamily="2" charset="-122"/>
                <a:ea typeface="宋体" pitchFamily="2" charset="-122"/>
              </a:rPr>
              <a:t>/</a:t>
            </a:r>
            <a:r>
              <a:rPr lang="zh-CN" altLang="en-US" dirty="0" smtClean="0">
                <a:latin typeface="宋体" pitchFamily="2" charset="-122"/>
                <a:ea typeface="宋体" pitchFamily="2" charset="-122"/>
              </a:rPr>
              <a:t>分</a:t>
            </a:r>
            <a:endParaRPr lang="zh-CN" altLang="en-US" dirty="0">
              <a:latin typeface="宋体" pitchFamily="2" charset="-122"/>
              <a:ea typeface="宋体" pitchFamily="2" charset="-122"/>
            </a:endParaRPr>
          </a:p>
          <a:p>
            <a:pPr eaLnBrk="1" hangingPunct="1">
              <a:lnSpc>
                <a:spcPct val="120000"/>
              </a:lnSpc>
            </a:pPr>
            <a:r>
              <a:rPr lang="zh-CN" altLang="en-US" dirty="0">
                <a:latin typeface="宋体" pitchFamily="2" charset="-122"/>
                <a:ea typeface="宋体" pitchFamily="2" charset="-122"/>
              </a:rPr>
              <a:t>心室颤动</a:t>
            </a:r>
            <a:r>
              <a:rPr lang="en-US" altLang="zh-CN" dirty="0">
                <a:latin typeface="宋体" pitchFamily="2" charset="-122"/>
                <a:ea typeface="宋体" pitchFamily="2" charset="-122"/>
              </a:rPr>
              <a:t>(</a:t>
            </a:r>
            <a:r>
              <a:rPr lang="en-US" altLang="zh-CN" dirty="0" err="1">
                <a:latin typeface="宋体" pitchFamily="2" charset="-122"/>
                <a:ea typeface="宋体" pitchFamily="2" charset="-122"/>
              </a:rPr>
              <a:t>Vf</a:t>
            </a:r>
            <a:r>
              <a:rPr lang="en-US" altLang="zh-CN" dirty="0" smtClean="0">
                <a:latin typeface="宋体" pitchFamily="2" charset="-122"/>
                <a:ea typeface="宋体" pitchFamily="2" charset="-122"/>
              </a:rPr>
              <a:t>)</a:t>
            </a:r>
            <a:endParaRPr lang="zh-CN" altLang="en-US" dirty="0">
              <a:latin typeface="宋体" pitchFamily="2" charset="-122"/>
              <a:ea typeface="宋体" pitchFamily="2" charset="-122"/>
            </a:endParaRPr>
          </a:p>
          <a:p>
            <a:pPr lvl="1" eaLnBrk="1" hangingPunct="1">
              <a:lnSpc>
                <a:spcPct val="120000"/>
              </a:lnSpc>
            </a:pPr>
            <a:r>
              <a:rPr lang="en-US" altLang="zh-CN" dirty="0" smtClean="0">
                <a:latin typeface="宋体" pitchFamily="2" charset="-122"/>
                <a:ea typeface="宋体" pitchFamily="2" charset="-122"/>
              </a:rPr>
              <a:t>P-QRS-T</a:t>
            </a:r>
            <a:r>
              <a:rPr lang="zh-CN" altLang="en-US" dirty="0">
                <a:latin typeface="宋体" pitchFamily="2" charset="-122"/>
                <a:ea typeface="宋体" pitchFamily="2" charset="-122"/>
              </a:rPr>
              <a:t>波群消失，代以形态和间距不同，极不规整的</a:t>
            </a:r>
            <a:r>
              <a:rPr lang="zh-CN" altLang="en-US" dirty="0" smtClean="0">
                <a:latin typeface="宋体" pitchFamily="2" charset="-122"/>
                <a:ea typeface="宋体" pitchFamily="2" charset="-122"/>
              </a:rPr>
              <a:t>波动</a:t>
            </a:r>
            <a:endParaRPr lang="zh-CN" altLang="en-US" dirty="0">
              <a:latin typeface="宋体" pitchFamily="2" charset="-122"/>
              <a:ea typeface="宋体" pitchFamily="2" charset="-122"/>
            </a:endParaRPr>
          </a:p>
          <a:p>
            <a:pPr lvl="1" eaLnBrk="1" hangingPunct="1">
              <a:lnSpc>
                <a:spcPct val="120000"/>
              </a:lnSpc>
            </a:pPr>
            <a:r>
              <a:rPr lang="zh-CN" altLang="en-US" dirty="0" smtClean="0">
                <a:latin typeface="宋体" pitchFamily="2" charset="-122"/>
                <a:ea typeface="宋体" pitchFamily="2" charset="-122"/>
              </a:rPr>
              <a:t>频率</a:t>
            </a:r>
            <a:r>
              <a:rPr lang="zh-CN" altLang="en-US" dirty="0">
                <a:latin typeface="宋体" pitchFamily="2" charset="-122"/>
                <a:ea typeface="宋体" pitchFamily="2" charset="-122"/>
              </a:rPr>
              <a:t>为</a:t>
            </a:r>
            <a:r>
              <a:rPr lang="en-US" altLang="zh-CN" dirty="0">
                <a:latin typeface="宋体" pitchFamily="2" charset="-122"/>
                <a:ea typeface="宋体" pitchFamily="2" charset="-122"/>
              </a:rPr>
              <a:t>250</a:t>
            </a:r>
            <a:r>
              <a:rPr lang="zh-CN" altLang="en-US" dirty="0">
                <a:latin typeface="宋体" pitchFamily="2" charset="-122"/>
                <a:ea typeface="宋体" pitchFamily="2" charset="-122"/>
              </a:rPr>
              <a:t>～</a:t>
            </a:r>
            <a:r>
              <a:rPr lang="en-US" altLang="zh-CN" dirty="0">
                <a:latin typeface="宋体" pitchFamily="2" charset="-122"/>
                <a:ea typeface="宋体" pitchFamily="2" charset="-122"/>
              </a:rPr>
              <a:t>500</a:t>
            </a:r>
            <a:r>
              <a:rPr lang="zh-CN" altLang="en-US" dirty="0">
                <a:latin typeface="宋体" pitchFamily="2" charset="-122"/>
                <a:ea typeface="宋体" pitchFamily="2" charset="-122"/>
              </a:rPr>
              <a:t>次</a:t>
            </a:r>
            <a:r>
              <a:rPr lang="en-US" altLang="zh-CN" dirty="0">
                <a:latin typeface="宋体" pitchFamily="2" charset="-122"/>
                <a:ea typeface="宋体" pitchFamily="2" charset="-122"/>
              </a:rPr>
              <a:t>/</a:t>
            </a:r>
            <a:r>
              <a:rPr lang="zh-CN" altLang="en-US" dirty="0">
                <a:latin typeface="宋体" pitchFamily="2" charset="-122"/>
                <a:ea typeface="宋体" pitchFamily="2" charset="-122"/>
              </a:rPr>
              <a:t>分。</a:t>
            </a:r>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941098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0" y="332656"/>
            <a:ext cx="8229600" cy="704850"/>
          </a:xfrm>
        </p:spPr>
        <p:txBody>
          <a:bodyPr/>
          <a:lstStyle/>
          <a:p>
            <a:pPr eaLnBrk="1" hangingPunct="1"/>
            <a:r>
              <a:rPr lang="zh-CN" altLang="en-US" sz="3600" dirty="0"/>
              <a:t>五、心律失常</a:t>
            </a:r>
            <a:endParaRPr lang="zh-CN" altLang="en-US" sz="3600" b="1" dirty="0" smtClean="0">
              <a:latin typeface="宋体" pitchFamily="2" charset="-122"/>
              <a:ea typeface="宋体" pitchFamily="2" charset="-122"/>
            </a:endParaRPr>
          </a:p>
        </p:txBody>
      </p:sp>
      <p:pic>
        <p:nvPicPr>
          <p:cNvPr id="135172" name="Picture 4" descr="vf-n"/>
          <p:cNvPicPr>
            <a:picLocks noGrp="1" noChangeAspect="1" noChangeArrowheads="1"/>
          </p:cNvPicPr>
          <p:nvPr>
            <p:ph sz="half" idx="1"/>
          </p:nvPr>
        </p:nvPicPr>
        <p:blipFill>
          <a:blip r:embed="rId2"/>
          <a:srcRect/>
          <a:stretch>
            <a:fillRect/>
          </a:stretch>
        </p:blipFill>
        <p:spPr>
          <a:xfrm>
            <a:off x="304800" y="1524000"/>
            <a:ext cx="8610600" cy="1219200"/>
          </a:xfrm>
          <a:noFill/>
        </p:spPr>
      </p:pic>
      <p:pic>
        <p:nvPicPr>
          <p:cNvPr id="135173" name="Picture 5" descr="DIE6"/>
          <p:cNvPicPr>
            <a:picLocks noChangeAspect="1" noChangeArrowheads="1"/>
          </p:cNvPicPr>
          <p:nvPr/>
        </p:nvPicPr>
        <p:blipFill>
          <a:blip r:embed="rId3"/>
          <a:srcRect/>
          <a:stretch>
            <a:fillRect/>
          </a:stretch>
        </p:blipFill>
        <p:spPr bwMode="auto">
          <a:xfrm>
            <a:off x="4716016" y="2895600"/>
            <a:ext cx="4032448" cy="3413720"/>
          </a:xfrm>
          <a:prstGeom prst="rect">
            <a:avLst/>
          </a:prstGeom>
          <a:noFill/>
          <a:ln w="9525">
            <a:noFill/>
            <a:miter lim="800000"/>
            <a:headEnd/>
            <a:tailEnd/>
          </a:ln>
        </p:spPr>
      </p:pic>
      <p:pic>
        <p:nvPicPr>
          <p:cNvPr id="135174" name="Picture 6" descr="DIE3"/>
          <p:cNvPicPr>
            <a:picLocks noChangeAspect="1" noChangeArrowheads="1"/>
          </p:cNvPicPr>
          <p:nvPr/>
        </p:nvPicPr>
        <p:blipFill>
          <a:blip r:embed="rId4"/>
          <a:srcRect/>
          <a:stretch>
            <a:fillRect/>
          </a:stretch>
        </p:blipFill>
        <p:spPr bwMode="auto">
          <a:xfrm>
            <a:off x="395536" y="2895600"/>
            <a:ext cx="4032448" cy="3413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a:xfrm>
            <a:off x="304800" y="1214422"/>
            <a:ext cx="5995392" cy="5033978"/>
          </a:xfrm>
        </p:spPr>
        <p:txBody>
          <a:bodyPr/>
          <a:lstStyle/>
          <a:p>
            <a:pPr>
              <a:spcBef>
                <a:spcPts val="0"/>
              </a:spcBef>
            </a:pPr>
            <a:r>
              <a:rPr lang="zh-CN" altLang="en-US" sz="3200" dirty="0" smtClean="0"/>
              <a:t>房室传导阻滞</a:t>
            </a:r>
            <a:endParaRPr lang="en-US" altLang="zh-CN" sz="3200" dirty="0" smtClean="0"/>
          </a:p>
          <a:p>
            <a:pPr lvl="1">
              <a:spcBef>
                <a:spcPts val="0"/>
              </a:spcBef>
            </a:pPr>
            <a:r>
              <a:rPr lang="zh-CN" altLang="en-US" dirty="0">
                <a:solidFill>
                  <a:srgbClr val="FF0066"/>
                </a:solidFill>
                <a:latin typeface="Times New Roman" pitchFamily="18" charset="0"/>
              </a:rPr>
              <a:t>窦性冲动</a:t>
            </a:r>
            <a:r>
              <a:rPr lang="zh-CN" altLang="en-US" dirty="0">
                <a:solidFill>
                  <a:srgbClr val="8018A0"/>
                </a:solidFill>
                <a:latin typeface="Times New Roman" pitchFamily="18" charset="0"/>
              </a:rPr>
              <a:t>在房室传导过程中被</a:t>
            </a:r>
            <a:r>
              <a:rPr lang="zh-CN" altLang="en-US" dirty="0">
                <a:solidFill>
                  <a:srgbClr val="FF0066"/>
                </a:solidFill>
                <a:latin typeface="Times New Roman" pitchFamily="18" charset="0"/>
              </a:rPr>
              <a:t>异常地延迟或</a:t>
            </a:r>
            <a:r>
              <a:rPr lang="zh-CN" altLang="en-US" dirty="0" smtClean="0">
                <a:solidFill>
                  <a:srgbClr val="FF0066"/>
                </a:solidFill>
                <a:latin typeface="Times New Roman" pitchFamily="18" charset="0"/>
              </a:rPr>
              <a:t>阻滞</a:t>
            </a:r>
            <a:endParaRPr lang="en-US" altLang="zh-CN" dirty="0" smtClean="0">
              <a:solidFill>
                <a:srgbClr val="FF0066"/>
              </a:solidFill>
              <a:latin typeface="Times New Roman" pitchFamily="18" charset="0"/>
            </a:endParaRPr>
          </a:p>
          <a:p>
            <a:pPr lvl="1">
              <a:spcBef>
                <a:spcPts val="0"/>
              </a:spcBef>
            </a:pPr>
            <a:r>
              <a:rPr lang="zh-CN" altLang="en-US" dirty="0">
                <a:solidFill>
                  <a:srgbClr val="8018A0"/>
                </a:solidFill>
                <a:latin typeface="宋体" pitchFamily="2" charset="-122"/>
              </a:rPr>
              <a:t>阻滞</a:t>
            </a:r>
            <a:r>
              <a:rPr lang="zh-CN" altLang="en-US" dirty="0" smtClean="0">
                <a:solidFill>
                  <a:srgbClr val="8018A0"/>
                </a:solidFill>
                <a:latin typeface="宋体" pitchFamily="2" charset="-122"/>
              </a:rPr>
              <a:t>可发生在</a:t>
            </a:r>
            <a:r>
              <a:rPr lang="zh-CN" altLang="en-US" dirty="0">
                <a:solidFill>
                  <a:srgbClr val="8018A0"/>
                </a:solidFill>
                <a:latin typeface="宋体" pitchFamily="2" charset="-122"/>
              </a:rPr>
              <a:t>房室结、希氏束、束支等 </a:t>
            </a:r>
            <a:r>
              <a:rPr lang="zh-CN" altLang="en-US" dirty="0">
                <a:solidFill>
                  <a:srgbClr val="8018A0"/>
                </a:solidFill>
                <a:latin typeface="Times New Roman" pitchFamily="18" charset="0"/>
              </a:rPr>
              <a:t> </a:t>
            </a:r>
            <a:endParaRPr lang="en-US" altLang="zh-CN" dirty="0" smtClean="0">
              <a:solidFill>
                <a:srgbClr val="8018A0"/>
              </a:solidFill>
              <a:latin typeface="Times New Roman" pitchFamily="18" charset="0"/>
            </a:endParaRPr>
          </a:p>
          <a:p>
            <a:pPr lvl="1" algn="just">
              <a:spcBef>
                <a:spcPts val="0"/>
              </a:spcBef>
            </a:pPr>
            <a:r>
              <a:rPr lang="zh-CN" altLang="en-US" sz="2600" dirty="0">
                <a:solidFill>
                  <a:srgbClr val="8018A0"/>
                </a:solidFill>
                <a:latin typeface="Times New Roman" pitchFamily="18" charset="0"/>
              </a:rPr>
              <a:t>按其阻滞程度</a:t>
            </a:r>
            <a:r>
              <a:rPr lang="zh-CN" altLang="en-US" sz="2600" dirty="0" smtClean="0">
                <a:solidFill>
                  <a:srgbClr val="8018A0"/>
                </a:solidFill>
                <a:latin typeface="Times New Roman" pitchFamily="18" charset="0"/>
              </a:rPr>
              <a:t>分</a:t>
            </a:r>
            <a:endParaRPr lang="zh-CN" altLang="en-US" sz="2600" dirty="0">
              <a:solidFill>
                <a:srgbClr val="8018A0"/>
              </a:solidFill>
              <a:latin typeface="Times New Roman" pitchFamily="18" charset="0"/>
            </a:endParaRPr>
          </a:p>
          <a:p>
            <a:pPr lvl="2" algn="just">
              <a:spcBef>
                <a:spcPts val="0"/>
              </a:spcBef>
            </a:pPr>
            <a:r>
              <a:rPr lang="en-US" altLang="zh-CN" sz="2400" dirty="0">
                <a:solidFill>
                  <a:srgbClr val="8018A0"/>
                </a:solidFill>
                <a:latin typeface="Times New Roman" pitchFamily="18" charset="0"/>
              </a:rPr>
              <a:t>Ⅰ</a:t>
            </a:r>
            <a:r>
              <a:rPr lang="zh-CN" altLang="en-US" sz="2400" dirty="0">
                <a:solidFill>
                  <a:srgbClr val="8018A0"/>
                </a:solidFill>
                <a:latin typeface="Times New Roman" pitchFamily="18" charset="0"/>
              </a:rPr>
              <a:t>度：窦性冲动自心房至心室的时间延长</a:t>
            </a:r>
            <a:r>
              <a:rPr lang="zh-CN" altLang="en-US" sz="2400" dirty="0">
                <a:solidFill>
                  <a:srgbClr val="FF0066"/>
                </a:solidFill>
                <a:latin typeface="Times New Roman" pitchFamily="18" charset="0"/>
              </a:rPr>
              <a:t>（全部下传）</a:t>
            </a:r>
          </a:p>
          <a:p>
            <a:pPr lvl="2" algn="just">
              <a:spcBef>
                <a:spcPts val="0"/>
              </a:spcBef>
            </a:pPr>
            <a:r>
              <a:rPr lang="en-US" altLang="zh-CN" sz="2400" dirty="0">
                <a:solidFill>
                  <a:srgbClr val="8018A0"/>
                </a:solidFill>
                <a:latin typeface="Times New Roman" pitchFamily="18" charset="0"/>
              </a:rPr>
              <a:t>Ⅱ</a:t>
            </a:r>
            <a:r>
              <a:rPr lang="zh-CN" altLang="en-US" sz="2400" dirty="0">
                <a:solidFill>
                  <a:srgbClr val="8018A0"/>
                </a:solidFill>
                <a:latin typeface="Times New Roman" pitchFamily="18" charset="0"/>
              </a:rPr>
              <a:t>度：窦性冲动中有</a:t>
            </a:r>
            <a:r>
              <a:rPr lang="zh-CN" altLang="en-US" sz="2400" dirty="0">
                <a:solidFill>
                  <a:srgbClr val="FF0066"/>
                </a:solidFill>
                <a:latin typeface="Times New Roman" pitchFamily="18" charset="0"/>
              </a:rPr>
              <a:t>一部分不能传至心室</a:t>
            </a:r>
          </a:p>
          <a:p>
            <a:pPr lvl="2" algn="just">
              <a:spcBef>
                <a:spcPts val="0"/>
              </a:spcBef>
            </a:pPr>
            <a:r>
              <a:rPr lang="en-US" altLang="zh-CN" sz="2400" dirty="0">
                <a:solidFill>
                  <a:srgbClr val="8018A0"/>
                </a:solidFill>
                <a:latin typeface="Times New Roman" pitchFamily="18" charset="0"/>
              </a:rPr>
              <a:t>Ⅲ</a:t>
            </a:r>
            <a:r>
              <a:rPr lang="zh-CN" altLang="en-US" sz="2400" dirty="0">
                <a:solidFill>
                  <a:srgbClr val="8018A0"/>
                </a:solidFill>
                <a:latin typeface="Times New Roman" pitchFamily="18" charset="0"/>
              </a:rPr>
              <a:t>度：窦性冲动</a:t>
            </a:r>
            <a:r>
              <a:rPr lang="zh-CN" altLang="en-US" sz="2400" dirty="0">
                <a:solidFill>
                  <a:srgbClr val="FF0066"/>
                </a:solidFill>
                <a:latin typeface="Times New Roman" pitchFamily="18" charset="0"/>
              </a:rPr>
              <a:t>均不能下达</a:t>
            </a:r>
            <a:r>
              <a:rPr lang="zh-CN" altLang="en-US" sz="2400" dirty="0">
                <a:solidFill>
                  <a:srgbClr val="8018A0"/>
                </a:solidFill>
                <a:latin typeface="Times New Roman" pitchFamily="18" charset="0"/>
              </a:rPr>
              <a:t>心室 （完全性）</a:t>
            </a:r>
          </a:p>
          <a:p>
            <a:pPr lvl="1">
              <a:spcBef>
                <a:spcPts val="0"/>
              </a:spcBef>
            </a:pPr>
            <a:endParaRPr lang="zh-CN" altLang="en-US" b="1" dirty="0">
              <a:solidFill>
                <a:srgbClr val="8018A0"/>
              </a:solidFill>
              <a:latin typeface="Times New Roman" pitchFamily="18" charset="0"/>
            </a:endParaRPr>
          </a:p>
          <a:p>
            <a:pPr lvl="1">
              <a:spcBef>
                <a:spcPts val="0"/>
              </a:spcBef>
            </a:pPr>
            <a:endParaRPr lang="zh-CN" altLang="en-US" b="1" dirty="0">
              <a:solidFill>
                <a:srgbClr val="FF0066"/>
              </a:solidFill>
            </a:endParaRPr>
          </a:p>
          <a:p>
            <a:pPr>
              <a:spcBef>
                <a:spcPts val="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传导系统1"/>
          <p:cNvPicPr>
            <a:picLocks noChangeAspect="1" noChangeArrowheads="1"/>
          </p:cNvPicPr>
          <p:nvPr/>
        </p:nvPicPr>
        <p:blipFill>
          <a:blip r:embed="rId2"/>
          <a:srcRect/>
          <a:stretch>
            <a:fillRect/>
          </a:stretch>
        </p:blipFill>
        <p:spPr bwMode="auto">
          <a:xfrm>
            <a:off x="6456040" y="1268760"/>
            <a:ext cx="2652464" cy="2727996"/>
          </a:xfrm>
          <a:prstGeom prst="rect">
            <a:avLst/>
          </a:prstGeom>
          <a:noFill/>
          <a:ln w="9525">
            <a:noFill/>
            <a:miter lim="800000"/>
            <a:headEnd/>
            <a:tailEnd/>
          </a:ln>
        </p:spPr>
      </p:pic>
    </p:spTree>
    <p:extLst>
      <p:ext uri="{BB962C8B-B14F-4D97-AF65-F5344CB8AC3E}">
        <p14:creationId xmlns:p14="http://schemas.microsoft.com/office/powerpoint/2010/main" val="20705686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en-US" altLang="zh-CN" dirty="0"/>
              <a:t>Ⅰ</a:t>
            </a:r>
            <a:r>
              <a:rPr lang="zh-CN" altLang="en-US" dirty="0"/>
              <a:t>度房室传导阻滞</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3"/>
          <p:cNvSpPr txBox="1">
            <a:spLocks noChangeArrowheads="1"/>
          </p:cNvSpPr>
          <p:nvPr/>
        </p:nvSpPr>
        <p:spPr bwMode="auto">
          <a:xfrm>
            <a:off x="467544" y="4952999"/>
            <a:ext cx="8064500" cy="955675"/>
          </a:xfrm>
          <a:prstGeom prst="rect">
            <a:avLst/>
          </a:prstGeom>
          <a:solidFill>
            <a:srgbClr val="CCFFFF"/>
          </a:solidFill>
          <a:ln w="9525">
            <a:solidFill>
              <a:srgbClr val="FFE1F0"/>
            </a:solidFill>
            <a:miter lim="800000"/>
            <a:headEnd/>
            <a:tailEnd/>
          </a:ln>
        </p:spPr>
        <p:txBody>
          <a:bodyPr>
            <a:spAutoFit/>
          </a:bodyPr>
          <a:lstStyle/>
          <a:p>
            <a:pPr algn="just"/>
            <a:r>
              <a:rPr lang="en-US" altLang="zh-CN" sz="2800" b="1" dirty="0">
                <a:solidFill>
                  <a:srgbClr val="FF399C"/>
                </a:solidFill>
                <a:latin typeface="宋体" pitchFamily="2" charset="-122"/>
              </a:rPr>
              <a:t>ECG</a:t>
            </a:r>
            <a:r>
              <a:rPr lang="zh-CN" altLang="en-US" sz="2800" b="1" dirty="0">
                <a:solidFill>
                  <a:srgbClr val="FF399C"/>
                </a:solidFill>
                <a:latin typeface="宋体" pitchFamily="2" charset="-122"/>
              </a:rPr>
              <a:t>特点：</a:t>
            </a:r>
            <a:r>
              <a:rPr lang="zh-CN" altLang="en-US" sz="2800" b="1" dirty="0">
                <a:solidFill>
                  <a:srgbClr val="8018A0"/>
                </a:solidFill>
                <a:latin typeface="宋体" pitchFamily="2" charset="-122"/>
              </a:rPr>
              <a:t>  </a:t>
            </a:r>
            <a:r>
              <a:rPr lang="en-US" altLang="zh-CN" sz="2800" b="1" dirty="0">
                <a:solidFill>
                  <a:srgbClr val="8018A0"/>
                </a:solidFill>
                <a:latin typeface="宋体" pitchFamily="2" charset="-122"/>
              </a:rPr>
              <a:t>P-R</a:t>
            </a:r>
            <a:r>
              <a:rPr lang="zh-CN" altLang="en-US" sz="2800" b="1" dirty="0" smtClean="0">
                <a:solidFill>
                  <a:srgbClr val="8018A0"/>
                </a:solidFill>
                <a:latin typeface="宋体" pitchFamily="2" charset="-122"/>
              </a:rPr>
              <a:t>间期＞</a:t>
            </a:r>
            <a:r>
              <a:rPr lang="en-US" altLang="zh-CN" sz="2800" b="1" dirty="0" smtClean="0">
                <a:solidFill>
                  <a:srgbClr val="8018A0"/>
                </a:solidFill>
                <a:latin typeface="宋体" pitchFamily="2" charset="-122"/>
              </a:rPr>
              <a:t>0.20S</a:t>
            </a:r>
            <a:endParaRPr lang="en-US" altLang="zh-CN" sz="2800" b="1" dirty="0">
              <a:solidFill>
                <a:srgbClr val="8018A0"/>
              </a:solidFill>
              <a:latin typeface="宋体" pitchFamily="2" charset="-122"/>
            </a:endParaRPr>
          </a:p>
          <a:p>
            <a:pPr algn="just"/>
            <a:r>
              <a:rPr lang="en-US" altLang="zh-CN" sz="2800" b="1" dirty="0">
                <a:solidFill>
                  <a:srgbClr val="8018A0"/>
                </a:solidFill>
                <a:latin typeface="宋体" pitchFamily="2" charset="-122"/>
              </a:rPr>
              <a:t>           </a:t>
            </a:r>
            <a:r>
              <a:rPr lang="zh-CN" altLang="en-US" sz="2800" b="1" dirty="0">
                <a:solidFill>
                  <a:srgbClr val="8018A0"/>
                </a:solidFill>
                <a:latin typeface="宋体" pitchFamily="2" charset="-122"/>
              </a:rPr>
              <a:t>每个</a:t>
            </a:r>
            <a:r>
              <a:rPr lang="en-US" altLang="zh-CN" sz="2800" b="1" dirty="0">
                <a:solidFill>
                  <a:srgbClr val="8018A0"/>
                </a:solidFill>
                <a:latin typeface="宋体" pitchFamily="2" charset="-122"/>
              </a:rPr>
              <a:t>P</a:t>
            </a:r>
            <a:r>
              <a:rPr lang="zh-CN" altLang="en-US" sz="2800" b="1" dirty="0">
                <a:solidFill>
                  <a:srgbClr val="8018A0"/>
                </a:solidFill>
                <a:latin typeface="宋体" pitchFamily="2" charset="-122"/>
              </a:rPr>
              <a:t>波后都有</a:t>
            </a:r>
            <a:r>
              <a:rPr lang="en-US" altLang="zh-CN" sz="2800" b="1" dirty="0">
                <a:solidFill>
                  <a:srgbClr val="8018A0"/>
                </a:solidFill>
                <a:latin typeface="宋体" pitchFamily="2" charset="-122"/>
              </a:rPr>
              <a:t>QRS</a:t>
            </a:r>
            <a:r>
              <a:rPr lang="zh-CN" altLang="en-US" sz="2800" b="1" dirty="0">
                <a:solidFill>
                  <a:srgbClr val="8018A0"/>
                </a:solidFill>
                <a:latin typeface="宋体" pitchFamily="2" charset="-122"/>
              </a:rPr>
              <a:t>波群（</a:t>
            </a:r>
            <a:r>
              <a:rPr lang="zh-CN" altLang="en-US" sz="2800" b="1" dirty="0">
                <a:solidFill>
                  <a:srgbClr val="FF399C"/>
                </a:solidFill>
                <a:latin typeface="宋体" pitchFamily="2" charset="-122"/>
              </a:rPr>
              <a:t>无脱落</a:t>
            </a:r>
            <a:r>
              <a:rPr lang="zh-CN" altLang="en-US" sz="2800" b="1" dirty="0">
                <a:solidFill>
                  <a:srgbClr val="8018A0"/>
                </a:solidFill>
                <a:latin typeface="宋体" pitchFamily="2" charset="-122"/>
              </a:rPr>
              <a:t>）</a:t>
            </a:r>
          </a:p>
        </p:txBody>
      </p:sp>
      <p:graphicFrame>
        <p:nvGraphicFramePr>
          <p:cNvPr id="6" name="Object 4"/>
          <p:cNvGraphicFramePr>
            <a:graphicFrameLocks noChangeAspect="1"/>
          </p:cNvGraphicFramePr>
          <p:nvPr>
            <p:extLst>
              <p:ext uri="{D42A27DB-BD31-4B8C-83A1-F6EECF244321}">
                <p14:modId xmlns:p14="http://schemas.microsoft.com/office/powerpoint/2010/main" val="4236167598"/>
              </p:ext>
            </p:extLst>
          </p:nvPr>
        </p:nvGraphicFramePr>
        <p:xfrm>
          <a:off x="734485" y="1988840"/>
          <a:ext cx="7530618" cy="2841028"/>
        </p:xfrm>
        <a:graphic>
          <a:graphicData uri="http://schemas.openxmlformats.org/presentationml/2006/ole">
            <mc:AlternateContent xmlns:mc="http://schemas.openxmlformats.org/markup-compatibility/2006">
              <mc:Choice xmlns:v="urn:schemas-microsoft-com:vml" Requires="v">
                <p:oleObj spid="_x0000_s10246" name="Photo Editor 照片" r:id="rId3" imgW="4285714" imgH="2333333" progId="MSPhotoEd.3">
                  <p:embed/>
                </p:oleObj>
              </mc:Choice>
              <mc:Fallback>
                <p:oleObj name="Photo Editor 照片" r:id="rId3" imgW="4285714" imgH="2333333"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r="1186"/>
                      <a:stretch>
                        <a:fillRect/>
                      </a:stretch>
                    </p:blipFill>
                    <p:spPr bwMode="auto">
                      <a:xfrm>
                        <a:off x="734485" y="1988840"/>
                        <a:ext cx="7530618" cy="2841028"/>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129254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3" name="内容占位符 2"/>
          <p:cNvSpPr>
            <a:spLocks noGrp="1"/>
          </p:cNvSpPr>
          <p:nvPr>
            <p:ph idx="1"/>
          </p:nvPr>
        </p:nvSpPr>
        <p:spPr/>
        <p:txBody>
          <a:bodyPr/>
          <a:lstStyle/>
          <a:p>
            <a:r>
              <a:rPr lang="en-US" altLang="zh-CN" dirty="0"/>
              <a:t>Ⅱ</a:t>
            </a:r>
            <a:r>
              <a:rPr lang="zh-CN" altLang="en-US" dirty="0"/>
              <a:t>度</a:t>
            </a:r>
            <a:r>
              <a:rPr lang="en-US" altLang="zh-CN" dirty="0"/>
              <a:t>Ⅰ</a:t>
            </a:r>
            <a:r>
              <a:rPr lang="zh-CN" altLang="en-US" dirty="0"/>
              <a:t>型房室传导阻滞</a:t>
            </a:r>
          </a:p>
          <a:p>
            <a:pPr marL="0" indent="0">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3"/>
          <p:cNvSpPr txBox="1">
            <a:spLocks noChangeArrowheads="1"/>
          </p:cNvSpPr>
          <p:nvPr/>
        </p:nvSpPr>
        <p:spPr bwMode="auto">
          <a:xfrm>
            <a:off x="899592" y="4797152"/>
            <a:ext cx="6626696" cy="955675"/>
          </a:xfrm>
          <a:prstGeom prst="rect">
            <a:avLst/>
          </a:prstGeom>
          <a:solidFill>
            <a:srgbClr val="EDEDFF"/>
          </a:solidFill>
          <a:ln w="9525">
            <a:solidFill>
              <a:srgbClr val="FF99CC"/>
            </a:solidFill>
            <a:miter lim="800000"/>
            <a:headEnd/>
            <a:tailEnd/>
          </a:ln>
        </p:spPr>
        <p:txBody>
          <a:bodyPr wrap="square">
            <a:spAutoFit/>
          </a:bodyPr>
          <a:lstStyle/>
          <a:p>
            <a:pPr algn="just"/>
            <a:r>
              <a:rPr lang="en-US" altLang="zh-CN" sz="2800" b="1">
                <a:solidFill>
                  <a:srgbClr val="CC0066"/>
                </a:solidFill>
                <a:latin typeface="宋体" pitchFamily="2" charset="-122"/>
              </a:rPr>
              <a:t>ECG</a:t>
            </a:r>
            <a:r>
              <a:rPr lang="zh-CN" altLang="en-US" sz="2800" b="1">
                <a:solidFill>
                  <a:srgbClr val="CC0066"/>
                </a:solidFill>
                <a:latin typeface="宋体" pitchFamily="2" charset="-122"/>
              </a:rPr>
              <a:t>特点：</a:t>
            </a:r>
            <a:r>
              <a:rPr lang="zh-CN" altLang="en-US" sz="2800">
                <a:solidFill>
                  <a:srgbClr val="8018A0"/>
                </a:solidFill>
                <a:latin typeface="宋体" pitchFamily="2" charset="-122"/>
              </a:rPr>
              <a:t>  </a:t>
            </a:r>
          </a:p>
          <a:p>
            <a:pPr algn="just"/>
            <a:r>
              <a:rPr lang="en-US" altLang="zh-CN" sz="2800" b="1">
                <a:solidFill>
                  <a:srgbClr val="CC0066"/>
                </a:solidFill>
                <a:latin typeface="宋体" pitchFamily="2" charset="-122"/>
              </a:rPr>
              <a:t>P-R</a:t>
            </a:r>
            <a:r>
              <a:rPr lang="zh-CN" altLang="en-US" sz="2800" b="1">
                <a:solidFill>
                  <a:srgbClr val="CC0066"/>
                </a:solidFill>
                <a:latin typeface="宋体" pitchFamily="2" charset="-122"/>
              </a:rPr>
              <a:t>间期逐渐延长</a:t>
            </a:r>
            <a:r>
              <a:rPr lang="zh-CN" altLang="en-US" sz="2800">
                <a:solidFill>
                  <a:srgbClr val="8018A0"/>
                </a:solidFill>
                <a:latin typeface="宋体" pitchFamily="2" charset="-122"/>
              </a:rPr>
              <a:t>，</a:t>
            </a:r>
            <a:r>
              <a:rPr lang="zh-CN" altLang="en-US" sz="2800" b="1">
                <a:solidFill>
                  <a:srgbClr val="CC0066"/>
                </a:solidFill>
                <a:latin typeface="宋体" pitchFamily="2" charset="-122"/>
              </a:rPr>
              <a:t>直至</a:t>
            </a:r>
            <a:r>
              <a:rPr lang="en-US" altLang="zh-CN" sz="2800" b="1">
                <a:solidFill>
                  <a:srgbClr val="CC0066"/>
                </a:solidFill>
                <a:latin typeface="宋体" pitchFamily="2" charset="-122"/>
              </a:rPr>
              <a:t>QRS</a:t>
            </a:r>
            <a:r>
              <a:rPr lang="zh-CN" altLang="en-US" sz="2800" b="1">
                <a:solidFill>
                  <a:srgbClr val="CC0066"/>
                </a:solidFill>
                <a:latin typeface="宋体" pitchFamily="2" charset="-122"/>
              </a:rPr>
              <a:t>波群脱落</a:t>
            </a:r>
            <a:endParaRPr lang="zh-CN" altLang="en-US" sz="2800">
              <a:solidFill>
                <a:srgbClr val="8018A0"/>
              </a:solidFill>
              <a:latin typeface="宋体" pitchFamily="2" charset="-122"/>
            </a:endParaRPr>
          </a:p>
        </p:txBody>
      </p:sp>
      <p:graphicFrame>
        <p:nvGraphicFramePr>
          <p:cNvPr id="6" name="Object 4"/>
          <p:cNvGraphicFramePr>
            <a:graphicFrameLocks noChangeAspect="1"/>
          </p:cNvGraphicFramePr>
          <p:nvPr>
            <p:extLst>
              <p:ext uri="{D42A27DB-BD31-4B8C-83A1-F6EECF244321}">
                <p14:modId xmlns:p14="http://schemas.microsoft.com/office/powerpoint/2010/main" val="1445378410"/>
              </p:ext>
            </p:extLst>
          </p:nvPr>
        </p:nvGraphicFramePr>
        <p:xfrm>
          <a:off x="899592" y="1988840"/>
          <a:ext cx="6555705" cy="2377900"/>
        </p:xfrm>
        <a:graphic>
          <a:graphicData uri="http://schemas.openxmlformats.org/presentationml/2006/ole">
            <mc:AlternateContent xmlns:mc="http://schemas.openxmlformats.org/markup-compatibility/2006">
              <mc:Choice xmlns:v="urn:schemas-microsoft-com:vml" Requires="v">
                <p:oleObj spid="_x0000_s11270" name="Photo Editor 照片" r:id="rId3" imgW="5525271" imgH="2123810" progId="MSPhotoEd.3">
                  <p:embed/>
                </p:oleObj>
              </mc:Choice>
              <mc:Fallback>
                <p:oleObj name="Photo Editor 照片" r:id="rId3" imgW="5525271" imgH="2123810"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22615" t="49028" r="21321" b="4559"/>
                      <a:stretch>
                        <a:fillRect/>
                      </a:stretch>
                    </p:blipFill>
                    <p:spPr bwMode="auto">
                      <a:xfrm>
                        <a:off x="899592" y="1988840"/>
                        <a:ext cx="6555705" cy="2377900"/>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5977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2"/>
          <p:cNvSpPr txBox="1">
            <a:spLocks noChangeArrowheads="1"/>
          </p:cNvSpPr>
          <p:nvPr/>
        </p:nvSpPr>
        <p:spPr bwMode="auto">
          <a:xfrm>
            <a:off x="2469704" y="4581128"/>
            <a:ext cx="4320480" cy="79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chemeClr val="bg1"/>
                </a:solidFill>
                <a:latin typeface="+mj-lt"/>
                <a:ea typeface="+mj-ea"/>
                <a:cs typeface="+mj-cs"/>
              </a:defRPr>
            </a:lvl1pPr>
            <a:lvl2pPr algn="r" rtl="0" eaLnBrk="0" fontAlgn="base" hangingPunct="0">
              <a:spcBef>
                <a:spcPct val="0"/>
              </a:spcBef>
              <a:spcAft>
                <a:spcPct val="0"/>
              </a:spcAft>
              <a:defRPr sz="3200">
                <a:solidFill>
                  <a:schemeClr val="bg1"/>
                </a:solidFill>
                <a:latin typeface="Verdana" pitchFamily="34" charset="0"/>
              </a:defRPr>
            </a:lvl2pPr>
            <a:lvl3pPr algn="r" rtl="0" eaLnBrk="0" fontAlgn="base" hangingPunct="0">
              <a:spcBef>
                <a:spcPct val="0"/>
              </a:spcBef>
              <a:spcAft>
                <a:spcPct val="0"/>
              </a:spcAft>
              <a:defRPr sz="3200">
                <a:solidFill>
                  <a:schemeClr val="bg1"/>
                </a:solidFill>
                <a:latin typeface="Verdana" pitchFamily="34" charset="0"/>
              </a:defRPr>
            </a:lvl3pPr>
            <a:lvl4pPr algn="r" rtl="0" eaLnBrk="0" fontAlgn="base" hangingPunct="0">
              <a:spcBef>
                <a:spcPct val="0"/>
              </a:spcBef>
              <a:spcAft>
                <a:spcPct val="0"/>
              </a:spcAft>
              <a:defRPr sz="3200">
                <a:solidFill>
                  <a:schemeClr val="bg1"/>
                </a:solidFill>
                <a:latin typeface="Verdana" pitchFamily="34" charset="0"/>
              </a:defRPr>
            </a:lvl4pPr>
            <a:lvl5pPr algn="r"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a:lstStyle>
          <a:p>
            <a:pPr eaLnBrk="1" hangingPunct="1"/>
            <a:r>
              <a:rPr lang="en-US" altLang="zh-CN" b="1" smtClean="0">
                <a:solidFill>
                  <a:srgbClr val="0070C0"/>
                </a:solidFill>
              </a:rPr>
              <a:t>Ⅱ</a:t>
            </a:r>
            <a:r>
              <a:rPr lang="zh-CN" altLang="en-US" b="1" smtClean="0">
                <a:solidFill>
                  <a:srgbClr val="0070C0"/>
                </a:solidFill>
                <a:latin typeface="宋体" pitchFamily="2" charset="-122"/>
              </a:rPr>
              <a:t>度</a:t>
            </a:r>
            <a:r>
              <a:rPr lang="en-US" altLang="zh-CN" b="1" smtClean="0">
                <a:solidFill>
                  <a:srgbClr val="0070C0"/>
                </a:solidFill>
              </a:rPr>
              <a:t>Ⅰ</a:t>
            </a:r>
            <a:r>
              <a:rPr lang="zh-CN" altLang="en-US" b="1" smtClean="0">
                <a:solidFill>
                  <a:srgbClr val="0070C0"/>
                </a:solidFill>
              </a:rPr>
              <a:t>型房室传导阻滞</a:t>
            </a:r>
            <a:endParaRPr lang="zh-CN" altLang="en-US" b="1" dirty="0" smtClean="0">
              <a:solidFill>
                <a:srgbClr val="0070C0"/>
              </a:solidFill>
            </a:endParaRPr>
          </a:p>
        </p:txBody>
      </p:sp>
      <p:pic>
        <p:nvPicPr>
          <p:cNvPr id="6" name="Picture 3" descr="2-1AVB-b"/>
          <p:cNvPicPr>
            <a:picLocks noChangeAspect="1" noChangeArrowheads="1"/>
          </p:cNvPicPr>
          <p:nvPr/>
        </p:nvPicPr>
        <p:blipFill>
          <a:blip r:embed="rId2"/>
          <a:srcRect/>
          <a:stretch>
            <a:fillRect/>
          </a:stretch>
        </p:blipFill>
        <p:spPr>
          <a:xfrm>
            <a:off x="381000" y="1988840"/>
            <a:ext cx="8497888" cy="2309813"/>
          </a:xfrm>
          <a:prstGeom prst="rect">
            <a:avLst/>
          </a:prstGeom>
          <a:noFill/>
        </p:spPr>
      </p:pic>
    </p:spTree>
    <p:extLst>
      <p:ext uri="{BB962C8B-B14F-4D97-AF65-F5344CB8AC3E}">
        <p14:creationId xmlns:p14="http://schemas.microsoft.com/office/powerpoint/2010/main" val="24303448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内容占位符 3"/>
          <p:cNvSpPr>
            <a:spLocks noGrp="1"/>
          </p:cNvSpPr>
          <p:nvPr>
            <p:ph idx="1"/>
          </p:nvPr>
        </p:nvSpPr>
        <p:spPr/>
        <p:txBody>
          <a:bodyPr/>
          <a:lstStyle/>
          <a:p>
            <a:r>
              <a:rPr lang="en-US" altLang="zh-CN" dirty="0"/>
              <a:t>Ⅱ</a:t>
            </a:r>
            <a:r>
              <a:rPr lang="zh-CN" altLang="en-US" dirty="0"/>
              <a:t>度</a:t>
            </a:r>
            <a:r>
              <a:rPr lang="en-US" altLang="zh-CN" dirty="0"/>
              <a:t>Ⅱ</a:t>
            </a:r>
            <a:r>
              <a:rPr lang="zh-CN" altLang="en-US" dirty="0"/>
              <a:t>型房室传导阻滞</a:t>
            </a:r>
          </a:p>
          <a:p>
            <a:pPr marL="0" indent="0">
              <a:buNone/>
            </a:pPr>
            <a:endParaRPr lang="en-US" altLang="zh-CN" dirty="0" smtClean="0"/>
          </a:p>
          <a:p>
            <a:endParaRPr lang="en-US" altLang="zh-CN" dirty="0"/>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
        <p:nvSpPr>
          <p:cNvPr id="5" name="Text Box 3"/>
          <p:cNvSpPr txBox="1">
            <a:spLocks noChangeArrowheads="1"/>
          </p:cNvSpPr>
          <p:nvPr/>
        </p:nvSpPr>
        <p:spPr bwMode="auto">
          <a:xfrm>
            <a:off x="178885" y="4477079"/>
            <a:ext cx="8596064" cy="1382713"/>
          </a:xfrm>
          <a:prstGeom prst="rect">
            <a:avLst/>
          </a:prstGeom>
          <a:solidFill>
            <a:srgbClr val="F2E5FF"/>
          </a:solidFill>
          <a:ln w="9525">
            <a:solidFill>
              <a:srgbClr val="99CCFF"/>
            </a:solidFill>
            <a:miter lim="800000"/>
            <a:headEnd/>
            <a:tailEnd/>
          </a:ln>
        </p:spPr>
        <p:txBody>
          <a:bodyPr wrap="square">
            <a:spAutoFit/>
          </a:bodyPr>
          <a:lstStyle/>
          <a:p>
            <a:pPr algn="just"/>
            <a:r>
              <a:rPr lang="en-US" altLang="zh-CN" sz="2800" b="1" dirty="0">
                <a:solidFill>
                  <a:srgbClr val="CC0066"/>
                </a:solidFill>
                <a:latin typeface="宋体" pitchFamily="2" charset="-122"/>
              </a:rPr>
              <a:t>ECG</a:t>
            </a:r>
            <a:r>
              <a:rPr lang="zh-CN" altLang="en-US" sz="2800" b="1" dirty="0">
                <a:solidFill>
                  <a:srgbClr val="CC0066"/>
                </a:solidFill>
                <a:latin typeface="宋体" pitchFamily="2" charset="-122"/>
              </a:rPr>
              <a:t>特点：</a:t>
            </a:r>
            <a:r>
              <a:rPr lang="zh-CN" altLang="en-US" sz="2800" b="1" dirty="0">
                <a:solidFill>
                  <a:srgbClr val="8018A0"/>
                </a:solidFill>
                <a:latin typeface="宋体" pitchFamily="2" charset="-122"/>
              </a:rPr>
              <a:t> </a:t>
            </a:r>
            <a:r>
              <a:rPr lang="en-US" altLang="zh-CN" sz="2800" b="1" dirty="0">
                <a:solidFill>
                  <a:srgbClr val="CC0066"/>
                </a:solidFill>
                <a:latin typeface="宋体" pitchFamily="2" charset="-122"/>
              </a:rPr>
              <a:t>P-R</a:t>
            </a:r>
            <a:r>
              <a:rPr lang="zh-CN" altLang="en-US" sz="2800" b="1" dirty="0">
                <a:solidFill>
                  <a:srgbClr val="CC0066"/>
                </a:solidFill>
                <a:latin typeface="宋体" pitchFamily="2" charset="-122"/>
              </a:rPr>
              <a:t>间期固定</a:t>
            </a:r>
            <a:r>
              <a:rPr lang="zh-CN" altLang="en-US" sz="2800" b="1" dirty="0">
                <a:solidFill>
                  <a:srgbClr val="8018A0"/>
                </a:solidFill>
                <a:latin typeface="宋体" pitchFamily="2" charset="-122"/>
              </a:rPr>
              <a:t>，可正常或延长</a:t>
            </a:r>
            <a:endParaRPr lang="zh-CN" altLang="en-US" sz="2800" b="1" dirty="0">
              <a:solidFill>
                <a:srgbClr val="8018A0"/>
              </a:solidFill>
              <a:latin typeface="Times New Roman" pitchFamily="18" charset="0"/>
              <a:cs typeface="Times New Roman" pitchFamily="18" charset="0"/>
            </a:endParaRPr>
          </a:p>
          <a:p>
            <a:pPr algn="just"/>
            <a:r>
              <a:rPr lang="zh-CN" altLang="en-US" sz="2800" b="1" dirty="0">
                <a:solidFill>
                  <a:srgbClr val="8018A0"/>
                </a:solidFill>
                <a:latin typeface="宋体" pitchFamily="2" charset="-122"/>
              </a:rPr>
              <a:t>          </a:t>
            </a:r>
            <a:r>
              <a:rPr lang="zh-CN" altLang="en-US" sz="2800" b="1" dirty="0">
                <a:solidFill>
                  <a:srgbClr val="CC0066"/>
                </a:solidFill>
                <a:latin typeface="宋体" pitchFamily="2" charset="-122"/>
              </a:rPr>
              <a:t>有</a:t>
            </a:r>
            <a:r>
              <a:rPr lang="zh-CN" altLang="en-US" sz="2800" b="1" dirty="0">
                <a:solidFill>
                  <a:srgbClr val="8018A0"/>
                </a:solidFill>
                <a:latin typeface="宋体" pitchFamily="2" charset="-122"/>
              </a:rPr>
              <a:t>间歇性的</a:t>
            </a:r>
            <a:r>
              <a:rPr lang="en-US" altLang="zh-CN" sz="2800" b="1" dirty="0">
                <a:solidFill>
                  <a:srgbClr val="CC0066"/>
                </a:solidFill>
                <a:latin typeface="宋体" pitchFamily="2" charset="-122"/>
              </a:rPr>
              <a:t>QRS</a:t>
            </a:r>
            <a:r>
              <a:rPr lang="zh-CN" altLang="en-US" sz="2800" b="1" dirty="0">
                <a:solidFill>
                  <a:srgbClr val="CC0066"/>
                </a:solidFill>
                <a:latin typeface="宋体" pitchFamily="2" charset="-122"/>
              </a:rPr>
              <a:t>波脱落</a:t>
            </a:r>
            <a:r>
              <a:rPr lang="zh-CN" altLang="en-US" sz="2800" b="1" dirty="0">
                <a:solidFill>
                  <a:srgbClr val="8018A0"/>
                </a:solidFill>
                <a:latin typeface="宋体" pitchFamily="2" charset="-122"/>
              </a:rPr>
              <a:t>，常呈</a:t>
            </a:r>
            <a:r>
              <a:rPr lang="en-US" altLang="zh-CN" sz="2800" b="1" dirty="0">
                <a:solidFill>
                  <a:srgbClr val="8018A0"/>
                </a:solidFill>
                <a:latin typeface="宋体" pitchFamily="2" charset="-122"/>
              </a:rPr>
              <a:t>2∶1</a:t>
            </a:r>
            <a:r>
              <a:rPr lang="zh-CN" altLang="en-US" sz="2800" b="1" dirty="0">
                <a:solidFill>
                  <a:srgbClr val="8018A0"/>
                </a:solidFill>
                <a:latin typeface="宋体" pitchFamily="2" charset="-122"/>
              </a:rPr>
              <a:t>或</a:t>
            </a:r>
            <a:r>
              <a:rPr lang="en-US" altLang="zh-CN" sz="2800" b="1" dirty="0">
                <a:solidFill>
                  <a:srgbClr val="8018A0"/>
                </a:solidFill>
                <a:latin typeface="宋体" pitchFamily="2" charset="-122"/>
              </a:rPr>
              <a:t>3∶2</a:t>
            </a:r>
            <a:endParaRPr lang="en-US" altLang="zh-CN" sz="2800" b="1" dirty="0">
              <a:solidFill>
                <a:srgbClr val="8018A0"/>
              </a:solidFill>
              <a:latin typeface="Times New Roman" pitchFamily="18" charset="0"/>
              <a:cs typeface="Times New Roman" pitchFamily="18" charset="0"/>
            </a:endParaRPr>
          </a:p>
          <a:p>
            <a:pPr algn="just"/>
            <a:r>
              <a:rPr lang="en-US" altLang="zh-CN" sz="2800" b="1" dirty="0">
                <a:solidFill>
                  <a:srgbClr val="8018A0"/>
                </a:solidFill>
                <a:latin typeface="宋体" pitchFamily="2" charset="-122"/>
              </a:rPr>
              <a:t>          QRS</a:t>
            </a:r>
            <a:r>
              <a:rPr lang="zh-CN" altLang="en-US" sz="2800" b="1" dirty="0">
                <a:solidFill>
                  <a:srgbClr val="8018A0"/>
                </a:solidFill>
                <a:latin typeface="宋体" pitchFamily="2" charset="-122"/>
              </a:rPr>
              <a:t>波群形态一般正常，亦可有形态异常</a:t>
            </a:r>
          </a:p>
        </p:txBody>
      </p:sp>
      <p:graphicFrame>
        <p:nvGraphicFramePr>
          <p:cNvPr id="6" name="Object 4"/>
          <p:cNvGraphicFramePr>
            <a:graphicFrameLocks noChangeAspect="1"/>
          </p:cNvGraphicFramePr>
          <p:nvPr>
            <p:extLst>
              <p:ext uri="{D42A27DB-BD31-4B8C-83A1-F6EECF244321}">
                <p14:modId xmlns:p14="http://schemas.microsoft.com/office/powerpoint/2010/main" val="2403129741"/>
              </p:ext>
            </p:extLst>
          </p:nvPr>
        </p:nvGraphicFramePr>
        <p:xfrm>
          <a:off x="662583" y="2132856"/>
          <a:ext cx="7799784" cy="1931298"/>
        </p:xfrm>
        <a:graphic>
          <a:graphicData uri="http://schemas.openxmlformats.org/presentationml/2006/ole">
            <mc:AlternateContent xmlns:mc="http://schemas.openxmlformats.org/markup-compatibility/2006">
              <mc:Choice xmlns:v="urn:schemas-microsoft-com:vml" Requires="v">
                <p:oleObj spid="_x0000_s12294" name="Photo Editor 照片" r:id="rId3" imgW="5514286" imgH="2180952" progId="MSPhotoEd.3">
                  <p:embed/>
                </p:oleObj>
              </mc:Choice>
              <mc:Fallback>
                <p:oleObj name="Photo Editor 照片" r:id="rId3" imgW="5514286" imgH="2180952"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l="5614" t="39082" r="8203" b="27875"/>
                      <a:stretch>
                        <a:fillRect/>
                      </a:stretch>
                    </p:blipFill>
                    <p:spPr bwMode="auto">
                      <a:xfrm>
                        <a:off x="662583" y="2132856"/>
                        <a:ext cx="7799784" cy="1931298"/>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325119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一、心房肥大</a:t>
            </a:r>
          </a:p>
        </p:txBody>
      </p:sp>
      <p:sp>
        <p:nvSpPr>
          <p:cNvPr id="6" name="内容占位符 5"/>
          <p:cNvSpPr>
            <a:spLocks noGrp="1"/>
          </p:cNvSpPr>
          <p:nvPr>
            <p:ph idx="1"/>
          </p:nvPr>
        </p:nvSpPr>
        <p:spPr/>
        <p:txBody>
          <a:bodyPr/>
          <a:lstStyle/>
          <a:p>
            <a:r>
              <a:rPr lang="zh-CN" altLang="en-US" dirty="0"/>
              <a:t>双</a:t>
            </a:r>
            <a:r>
              <a:rPr lang="zh-CN" altLang="en-US" dirty="0" smtClean="0"/>
              <a:t>心房肥大</a:t>
            </a:r>
            <a:endParaRPr lang="en-US" altLang="zh-CN" dirty="0" smtClean="0"/>
          </a:p>
          <a:p>
            <a:pPr lvl="1"/>
            <a:r>
              <a:rPr lang="zh-CN" altLang="zh-CN" kern="100" dirty="0" smtClean="0">
                <a:latin typeface="Times New Roman"/>
                <a:ea typeface="宋体"/>
              </a:rPr>
              <a:t>心电图特征</a:t>
            </a:r>
            <a:endParaRPr lang="en-US" altLang="zh-CN" kern="100" dirty="0" smtClean="0">
              <a:latin typeface="Times New Roman"/>
              <a:ea typeface="宋体"/>
            </a:endParaRPr>
          </a:p>
          <a:p>
            <a:pPr marL="1257300" lvl="2" indent="-457200" algn="just">
              <a:spcAft>
                <a:spcPts val="0"/>
              </a:spcAft>
              <a:buFont typeface="Wingdings" pitchFamily="2" charset="2"/>
              <a:buChar char="Ø"/>
            </a:pPr>
            <a:r>
              <a:rPr lang="en-US" altLang="zh-CN" kern="100" dirty="0">
                <a:latin typeface="Times New Roman"/>
                <a:ea typeface="宋体"/>
              </a:rPr>
              <a:t>P</a:t>
            </a:r>
            <a:r>
              <a:rPr lang="zh-CN" altLang="zh-CN" kern="100" dirty="0">
                <a:latin typeface="Times New Roman"/>
                <a:ea typeface="宋体"/>
              </a:rPr>
              <a:t>波高大、增宽，呈双峰型，其时间</a:t>
            </a:r>
            <a:r>
              <a:rPr lang="en-US" altLang="zh-CN" kern="100" dirty="0">
                <a:latin typeface="Times New Roman"/>
                <a:ea typeface="宋体"/>
              </a:rPr>
              <a:t>≥0.12s, </a:t>
            </a:r>
            <a:r>
              <a:rPr lang="zh-CN" altLang="zh-CN" kern="100" dirty="0">
                <a:latin typeface="Times New Roman"/>
                <a:ea typeface="宋体"/>
              </a:rPr>
              <a:t>肢体导联振幅</a:t>
            </a:r>
            <a:r>
              <a:rPr lang="en-US" altLang="zh-CN" kern="100" dirty="0">
                <a:latin typeface="Times New Roman"/>
                <a:ea typeface="宋体"/>
              </a:rPr>
              <a:t>≥0.25mV</a:t>
            </a:r>
            <a:r>
              <a:rPr lang="zh-CN" altLang="zh-CN" kern="100" dirty="0">
                <a:latin typeface="Times New Roman"/>
                <a:ea typeface="宋体"/>
              </a:rPr>
              <a:t>，心前区导联振幅</a:t>
            </a:r>
            <a:r>
              <a:rPr lang="en-US" altLang="zh-CN" kern="100" dirty="0">
                <a:latin typeface="Times New Roman"/>
                <a:ea typeface="宋体"/>
              </a:rPr>
              <a:t>≥0.20mV</a:t>
            </a:r>
            <a:r>
              <a:rPr lang="zh-CN" altLang="zh-CN" kern="100" dirty="0">
                <a:latin typeface="Times New Roman"/>
                <a:ea typeface="宋体"/>
              </a:rPr>
              <a:t>；峰间距离</a:t>
            </a:r>
            <a:r>
              <a:rPr lang="en-US" altLang="zh-CN" kern="100" dirty="0">
                <a:latin typeface="Times New Roman"/>
                <a:ea typeface="宋体"/>
              </a:rPr>
              <a:t>≥</a:t>
            </a:r>
            <a:r>
              <a:rPr lang="en-US" altLang="zh-CN" kern="100" dirty="0" smtClean="0">
                <a:latin typeface="Times New Roman"/>
                <a:ea typeface="宋体"/>
              </a:rPr>
              <a:t>0.04s</a:t>
            </a:r>
            <a:endParaRPr lang="en-US" altLang="zh-CN" kern="100" dirty="0">
              <a:latin typeface="Times New Roman"/>
              <a:ea typeface="宋体"/>
            </a:endParaRPr>
          </a:p>
          <a:p>
            <a:pPr marL="1257300" lvl="2" indent="-457200" algn="just">
              <a:spcAft>
                <a:spcPts val="0"/>
              </a:spcAft>
              <a:buFont typeface="Wingdings" pitchFamily="2" charset="2"/>
              <a:buChar char="Ø"/>
            </a:pPr>
            <a:r>
              <a:rPr lang="en-US" altLang="zh-CN" kern="100" dirty="0">
                <a:latin typeface="Times New Roman"/>
                <a:ea typeface="宋体"/>
              </a:rPr>
              <a:t>V</a:t>
            </a:r>
            <a:r>
              <a:rPr lang="en-US" altLang="zh-CN" kern="100" baseline="-25000" dirty="0">
                <a:latin typeface="Times New Roman"/>
                <a:ea typeface="宋体"/>
              </a:rPr>
              <a:t>1</a:t>
            </a:r>
            <a:r>
              <a:rPr lang="zh-CN" altLang="zh-CN" kern="100" dirty="0">
                <a:latin typeface="Times New Roman"/>
                <a:ea typeface="宋体"/>
              </a:rPr>
              <a:t>导联</a:t>
            </a:r>
            <a:r>
              <a:rPr lang="en-US" altLang="zh-CN" kern="100" dirty="0">
                <a:latin typeface="Times New Roman"/>
                <a:ea typeface="宋体"/>
              </a:rPr>
              <a:t>P</a:t>
            </a:r>
            <a:r>
              <a:rPr lang="zh-CN" altLang="zh-CN" kern="100" dirty="0">
                <a:latin typeface="Times New Roman"/>
                <a:ea typeface="宋体"/>
              </a:rPr>
              <a:t>波高大双向，上下振幅均超过正常</a:t>
            </a:r>
            <a:r>
              <a:rPr lang="zh-CN" altLang="zh-CN" kern="100" dirty="0" smtClean="0">
                <a:latin typeface="Times New Roman"/>
                <a:ea typeface="宋体"/>
              </a:rPr>
              <a:t>范围</a:t>
            </a:r>
            <a:endParaRPr lang="zh-CN" altLang="zh-CN" kern="100" dirty="0">
              <a:latin typeface="Times New Roman"/>
              <a:ea typeface="宋体"/>
            </a:endParaRPr>
          </a:p>
          <a:p>
            <a:pPr lvl="1"/>
            <a:r>
              <a:rPr lang="zh-CN" altLang="en-US" kern="100" dirty="0" smtClean="0">
                <a:latin typeface="Times New Roman"/>
                <a:ea typeface="宋体"/>
              </a:rPr>
              <a:t>病因</a:t>
            </a:r>
            <a:endParaRPr lang="en-US" altLang="zh-CN" kern="100" dirty="0" smtClean="0">
              <a:latin typeface="Times New Roman"/>
              <a:ea typeface="宋体"/>
            </a:endParaRPr>
          </a:p>
          <a:p>
            <a:pPr lvl="2"/>
            <a:r>
              <a:rPr lang="zh-CN" altLang="zh-CN" kern="100" dirty="0" smtClean="0">
                <a:latin typeface="Times New Roman"/>
                <a:ea typeface="宋体"/>
              </a:rPr>
              <a:t>多</a:t>
            </a:r>
            <a:r>
              <a:rPr lang="zh-CN" altLang="zh-CN" kern="100" dirty="0">
                <a:latin typeface="Times New Roman"/>
                <a:ea typeface="宋体"/>
              </a:rPr>
              <a:t>见于严重的先天性心脏病。</a:t>
            </a:r>
            <a:r>
              <a:rPr lang="en-US" altLang="zh-CN" kern="100" dirty="0">
                <a:latin typeface="Times New Roman"/>
                <a:ea typeface="宋体"/>
              </a:rPr>
              <a:t>	</a:t>
            </a:r>
            <a:endParaRPr lang="zh-CN" altLang="zh-CN" kern="100" dirty="0">
              <a:latin typeface="Times New Roman"/>
              <a:ea typeface="宋体"/>
            </a:endParaRPr>
          </a:p>
          <a:p>
            <a:endParaRPr lang="zh-CN" altLang="en-US" dirty="0"/>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906346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2418205" y="5080575"/>
            <a:ext cx="4307589" cy="584775"/>
          </a:xfrm>
          <a:prstGeom prst="rect">
            <a:avLst/>
          </a:prstGeom>
          <a:noFill/>
          <a:ln w="9525">
            <a:noFill/>
            <a:miter lim="800000"/>
            <a:headEnd/>
            <a:tailEnd/>
          </a:ln>
          <a:effectLst/>
        </p:spPr>
        <p:txBody>
          <a:bodyPr wrap="none">
            <a:spAutoFit/>
          </a:bodyPr>
          <a:lstStyle/>
          <a:p>
            <a:pPr>
              <a:defRPr/>
            </a:pPr>
            <a:r>
              <a:rPr kumimoji="1" lang="en-US" altLang="zh-CN" sz="3200" b="1" dirty="0">
                <a:solidFill>
                  <a:srgbClr val="0070C0"/>
                </a:solidFill>
                <a:latin typeface="宋体" pitchFamily="2" charset="-122"/>
                <a:ea typeface="宋体" pitchFamily="2" charset="-122"/>
              </a:rPr>
              <a:t>II</a:t>
            </a:r>
            <a:r>
              <a:rPr kumimoji="1" lang="zh-CN" altLang="en-US" sz="3200" b="1" dirty="0">
                <a:solidFill>
                  <a:srgbClr val="0070C0"/>
                </a:solidFill>
                <a:latin typeface="宋体" pitchFamily="2" charset="-122"/>
                <a:ea typeface="宋体" pitchFamily="2" charset="-122"/>
              </a:rPr>
              <a:t>度</a:t>
            </a:r>
            <a:r>
              <a:rPr kumimoji="1" lang="en-US" altLang="zh-CN" sz="3200" b="1" dirty="0">
                <a:solidFill>
                  <a:srgbClr val="0070C0"/>
                </a:solidFill>
                <a:latin typeface="宋体" pitchFamily="2" charset="-122"/>
                <a:ea typeface="宋体" pitchFamily="2" charset="-122"/>
              </a:rPr>
              <a:t>II</a:t>
            </a:r>
            <a:r>
              <a:rPr kumimoji="1" lang="zh-CN" altLang="en-US" sz="3200" b="1" dirty="0">
                <a:solidFill>
                  <a:srgbClr val="0070C0"/>
                </a:solidFill>
                <a:latin typeface="宋体" pitchFamily="2" charset="-122"/>
                <a:ea typeface="宋体" pitchFamily="2" charset="-122"/>
              </a:rPr>
              <a:t>型房室传导阻滞</a:t>
            </a:r>
          </a:p>
        </p:txBody>
      </p:sp>
      <p:pic>
        <p:nvPicPr>
          <p:cNvPr id="6" name="Picture 3" descr="38"/>
          <p:cNvPicPr>
            <a:picLocks noChangeAspect="1" noChangeArrowheads="1"/>
          </p:cNvPicPr>
          <p:nvPr/>
        </p:nvPicPr>
        <p:blipFill>
          <a:blip r:embed="rId2"/>
          <a:srcRect/>
          <a:stretch>
            <a:fillRect/>
          </a:stretch>
        </p:blipFill>
        <p:spPr bwMode="auto">
          <a:xfrm>
            <a:off x="0" y="1704974"/>
            <a:ext cx="9144000" cy="2876154"/>
          </a:xfrm>
          <a:prstGeom prst="rect">
            <a:avLst/>
          </a:prstGeom>
          <a:noFill/>
          <a:ln w="9525">
            <a:noFill/>
            <a:miter lim="800000"/>
            <a:headEnd/>
            <a:tailEnd/>
          </a:ln>
        </p:spPr>
      </p:pic>
    </p:spTree>
    <p:extLst>
      <p:ext uri="{BB962C8B-B14F-4D97-AF65-F5344CB8AC3E}">
        <p14:creationId xmlns:p14="http://schemas.microsoft.com/office/powerpoint/2010/main" val="4401897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内容占位符 3"/>
          <p:cNvSpPr>
            <a:spLocks noGrp="1"/>
          </p:cNvSpPr>
          <p:nvPr>
            <p:ph idx="1"/>
          </p:nvPr>
        </p:nvSpPr>
        <p:spPr/>
        <p:txBody>
          <a:bodyPr/>
          <a:lstStyle/>
          <a:p>
            <a:r>
              <a:rPr lang="en-US" altLang="zh-CN" dirty="0"/>
              <a:t>Ⅲ</a:t>
            </a:r>
            <a:r>
              <a:rPr lang="zh-CN" altLang="en-US" dirty="0"/>
              <a:t>度房室传导阻滞</a:t>
            </a:r>
          </a:p>
          <a:p>
            <a:pPr marL="0" indent="0">
              <a:buNone/>
            </a:pPr>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graphicFrame>
        <p:nvGraphicFramePr>
          <p:cNvPr id="5" name="Object 3"/>
          <p:cNvGraphicFramePr>
            <a:graphicFrameLocks noChangeAspect="1"/>
          </p:cNvGraphicFramePr>
          <p:nvPr>
            <p:extLst>
              <p:ext uri="{D42A27DB-BD31-4B8C-83A1-F6EECF244321}">
                <p14:modId xmlns:p14="http://schemas.microsoft.com/office/powerpoint/2010/main" val="2359015931"/>
              </p:ext>
            </p:extLst>
          </p:nvPr>
        </p:nvGraphicFramePr>
        <p:xfrm>
          <a:off x="990600" y="2006671"/>
          <a:ext cx="6677744" cy="2218832"/>
        </p:xfrm>
        <a:graphic>
          <a:graphicData uri="http://schemas.openxmlformats.org/presentationml/2006/ole">
            <mc:AlternateContent xmlns:mc="http://schemas.openxmlformats.org/markup-compatibility/2006">
              <mc:Choice xmlns:v="urn:schemas-microsoft-com:vml" Requires="v">
                <p:oleObj spid="_x0000_s13318" name="Photo Editor 照片" r:id="rId3" imgW="4285714" imgH="1895238" progId="MSPhotoEd.3">
                  <p:embed/>
                </p:oleObj>
              </mc:Choice>
              <mc:Fallback>
                <p:oleObj name="Photo Editor 照片" r:id="rId3" imgW="4285714" imgH="1895238"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t="32631" b="4471"/>
                      <a:stretch>
                        <a:fillRect/>
                      </a:stretch>
                    </p:blipFill>
                    <p:spPr bwMode="auto">
                      <a:xfrm>
                        <a:off x="990600" y="2006671"/>
                        <a:ext cx="6677744" cy="2218832"/>
                      </a:xfrm>
                      <a:prstGeom prst="rect">
                        <a:avLst/>
                      </a:prstGeom>
                      <a:noFill/>
                      <a:ln>
                        <a:noFill/>
                      </a:ln>
                      <a:effectLst/>
                      <a:extLst/>
                    </p:spPr>
                  </p:pic>
                </p:oleObj>
              </mc:Fallback>
            </mc:AlternateContent>
          </a:graphicData>
        </a:graphic>
      </p:graphicFrame>
      <p:sp>
        <p:nvSpPr>
          <p:cNvPr id="6" name="Text Box 4"/>
          <p:cNvSpPr txBox="1">
            <a:spLocks noChangeArrowheads="1"/>
          </p:cNvSpPr>
          <p:nvPr/>
        </p:nvSpPr>
        <p:spPr bwMode="auto">
          <a:xfrm>
            <a:off x="753616" y="4365104"/>
            <a:ext cx="7418784" cy="1809750"/>
          </a:xfrm>
          <a:prstGeom prst="rect">
            <a:avLst/>
          </a:prstGeom>
          <a:solidFill>
            <a:srgbClr val="FFFFE5"/>
          </a:solidFill>
          <a:ln w="9525">
            <a:solidFill>
              <a:srgbClr val="99CCFF"/>
            </a:solidFill>
            <a:miter lim="800000"/>
            <a:headEnd/>
            <a:tailEnd/>
          </a:ln>
        </p:spPr>
        <p:txBody>
          <a:bodyPr wrap="square">
            <a:spAutoFit/>
          </a:bodyPr>
          <a:lstStyle/>
          <a:p>
            <a:pPr algn="just"/>
            <a:r>
              <a:rPr lang="en-US" altLang="zh-CN" sz="2800" b="1">
                <a:solidFill>
                  <a:srgbClr val="CC0066"/>
                </a:solidFill>
                <a:latin typeface="宋体" pitchFamily="2" charset="-122"/>
              </a:rPr>
              <a:t>ECG</a:t>
            </a:r>
            <a:r>
              <a:rPr lang="zh-CN" altLang="en-US" sz="2800" b="1">
                <a:solidFill>
                  <a:srgbClr val="CC0066"/>
                </a:solidFill>
                <a:latin typeface="宋体" pitchFamily="2" charset="-122"/>
              </a:rPr>
              <a:t>特点：</a:t>
            </a:r>
            <a:r>
              <a:rPr lang="zh-CN" altLang="en-US" sz="2800" b="1">
                <a:solidFill>
                  <a:srgbClr val="8018A0"/>
                </a:solidFill>
                <a:latin typeface="宋体" pitchFamily="2" charset="-122"/>
              </a:rPr>
              <a:t> </a:t>
            </a:r>
          </a:p>
          <a:p>
            <a:pPr algn="just"/>
            <a:r>
              <a:rPr lang="en-US" altLang="zh-CN" sz="2800" b="1">
                <a:solidFill>
                  <a:srgbClr val="CC0066"/>
                </a:solidFill>
                <a:latin typeface="宋体" pitchFamily="2" charset="-122"/>
              </a:rPr>
              <a:t>P-P</a:t>
            </a:r>
            <a:r>
              <a:rPr lang="zh-CN" altLang="en-US" sz="2800" b="1">
                <a:solidFill>
                  <a:srgbClr val="CC0066"/>
                </a:solidFill>
                <a:latin typeface="宋体" pitchFamily="2" charset="-122"/>
              </a:rPr>
              <a:t>相等，</a:t>
            </a:r>
            <a:r>
              <a:rPr lang="en-US" altLang="zh-CN" sz="2800" b="1">
                <a:solidFill>
                  <a:srgbClr val="CC0066"/>
                </a:solidFill>
                <a:latin typeface="宋体" pitchFamily="2" charset="-122"/>
              </a:rPr>
              <a:t>R-R</a:t>
            </a:r>
            <a:r>
              <a:rPr lang="zh-CN" altLang="en-US" sz="2800" b="1">
                <a:solidFill>
                  <a:srgbClr val="CC0066"/>
                </a:solidFill>
                <a:latin typeface="宋体" pitchFamily="2" charset="-122"/>
              </a:rPr>
              <a:t>相等，</a:t>
            </a:r>
            <a:r>
              <a:rPr lang="en-US" altLang="zh-CN" sz="2800" b="1">
                <a:solidFill>
                  <a:srgbClr val="CC0066"/>
                </a:solidFill>
                <a:latin typeface="宋体" pitchFamily="2" charset="-122"/>
              </a:rPr>
              <a:t>P</a:t>
            </a:r>
            <a:r>
              <a:rPr lang="zh-CN" altLang="en-US" sz="2800" b="1">
                <a:solidFill>
                  <a:srgbClr val="CC0066"/>
                </a:solidFill>
                <a:latin typeface="宋体" pitchFamily="2" charset="-122"/>
              </a:rPr>
              <a:t>与</a:t>
            </a:r>
            <a:r>
              <a:rPr lang="en-US" altLang="zh-CN" sz="2800" b="1">
                <a:solidFill>
                  <a:srgbClr val="CC0066"/>
                </a:solidFill>
                <a:latin typeface="宋体" pitchFamily="2" charset="-122"/>
              </a:rPr>
              <a:t>QRS</a:t>
            </a:r>
            <a:r>
              <a:rPr lang="zh-CN" altLang="en-US" sz="2800" b="1">
                <a:solidFill>
                  <a:srgbClr val="CC0066"/>
                </a:solidFill>
                <a:latin typeface="宋体" pitchFamily="2" charset="-122"/>
              </a:rPr>
              <a:t>无关</a:t>
            </a:r>
            <a:r>
              <a:rPr lang="zh-CN" altLang="en-US" sz="2800" b="1">
                <a:solidFill>
                  <a:srgbClr val="0000FF"/>
                </a:solidFill>
                <a:latin typeface="宋体" pitchFamily="2" charset="-122"/>
              </a:rPr>
              <a:t>（</a:t>
            </a:r>
            <a:r>
              <a:rPr lang="zh-CN" altLang="en-US" sz="2800" b="1">
                <a:solidFill>
                  <a:srgbClr val="CC0066"/>
                </a:solidFill>
                <a:latin typeface="宋体" pitchFamily="2" charset="-122"/>
              </a:rPr>
              <a:t>房室分离</a:t>
            </a:r>
            <a:r>
              <a:rPr lang="zh-CN" altLang="en-US" sz="2800" b="1">
                <a:solidFill>
                  <a:srgbClr val="0000FF"/>
                </a:solidFill>
                <a:latin typeface="宋体" pitchFamily="2" charset="-122"/>
              </a:rPr>
              <a:t>）</a:t>
            </a:r>
          </a:p>
          <a:p>
            <a:pPr algn="just"/>
            <a:r>
              <a:rPr lang="en-US" altLang="zh-CN" sz="2800" b="1">
                <a:solidFill>
                  <a:srgbClr val="0000FF"/>
                </a:solidFill>
                <a:latin typeface="宋体" pitchFamily="2" charset="-122"/>
              </a:rPr>
              <a:t>P</a:t>
            </a:r>
            <a:r>
              <a:rPr lang="zh-CN" altLang="en-US" sz="2800" b="1">
                <a:solidFill>
                  <a:srgbClr val="0000FF"/>
                </a:solidFill>
                <a:latin typeface="宋体" pitchFamily="2" charset="-122"/>
              </a:rPr>
              <a:t>波频率大于</a:t>
            </a:r>
            <a:r>
              <a:rPr lang="en-US" altLang="zh-CN" sz="2800" b="1">
                <a:solidFill>
                  <a:srgbClr val="0000FF"/>
                </a:solidFill>
                <a:latin typeface="宋体" pitchFamily="2" charset="-122"/>
              </a:rPr>
              <a:t>QRS</a:t>
            </a:r>
            <a:r>
              <a:rPr lang="zh-CN" altLang="en-US" sz="2800" b="1">
                <a:solidFill>
                  <a:srgbClr val="0000FF"/>
                </a:solidFill>
                <a:latin typeface="宋体" pitchFamily="2" charset="-122"/>
              </a:rPr>
              <a:t>波频率（</a:t>
            </a:r>
            <a:r>
              <a:rPr lang="en-US" altLang="zh-CN" sz="2800" b="1">
                <a:solidFill>
                  <a:srgbClr val="CC0066"/>
                </a:solidFill>
                <a:latin typeface="宋体" pitchFamily="2" charset="-122"/>
              </a:rPr>
              <a:t>P-P</a:t>
            </a:r>
            <a:r>
              <a:rPr lang="zh-CN" altLang="en-US" sz="2800" b="1">
                <a:solidFill>
                  <a:srgbClr val="CC0066"/>
                </a:solidFill>
                <a:latin typeface="宋体" pitchFamily="2" charset="-122"/>
              </a:rPr>
              <a:t>间隔</a:t>
            </a:r>
            <a:r>
              <a:rPr lang="en-US" altLang="zh-CN" sz="2800" b="1">
                <a:solidFill>
                  <a:srgbClr val="CC0066"/>
                </a:solidFill>
                <a:latin typeface="宋体" pitchFamily="2" charset="-122"/>
              </a:rPr>
              <a:t>&lt;R-R</a:t>
            </a:r>
            <a:r>
              <a:rPr lang="zh-CN" altLang="en-US" sz="2800" b="1">
                <a:solidFill>
                  <a:srgbClr val="CC0066"/>
                </a:solidFill>
                <a:latin typeface="宋体" pitchFamily="2" charset="-122"/>
              </a:rPr>
              <a:t>间隔</a:t>
            </a:r>
            <a:r>
              <a:rPr lang="zh-CN" altLang="en-US" sz="2800" b="1">
                <a:solidFill>
                  <a:srgbClr val="0000FF"/>
                </a:solidFill>
                <a:latin typeface="宋体" pitchFamily="2" charset="-122"/>
              </a:rPr>
              <a:t>）</a:t>
            </a:r>
          </a:p>
          <a:p>
            <a:r>
              <a:rPr lang="en-US" altLang="zh-CN" sz="2800" b="1">
                <a:solidFill>
                  <a:srgbClr val="0000FF"/>
                </a:solidFill>
                <a:latin typeface="宋体" pitchFamily="2" charset="-122"/>
              </a:rPr>
              <a:t>QRS</a:t>
            </a:r>
            <a:r>
              <a:rPr lang="zh-CN" altLang="en-US" sz="2800" b="1">
                <a:solidFill>
                  <a:srgbClr val="0000FF"/>
                </a:solidFill>
                <a:latin typeface="宋体" pitchFamily="2" charset="-122"/>
              </a:rPr>
              <a:t>波群形态 </a:t>
            </a:r>
          </a:p>
        </p:txBody>
      </p:sp>
    </p:spTree>
    <p:extLst>
      <p:ext uri="{BB962C8B-B14F-4D97-AF65-F5344CB8AC3E}">
        <p14:creationId xmlns:p14="http://schemas.microsoft.com/office/powerpoint/2010/main" val="208476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五、心律失常</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2133600" y="4876800"/>
            <a:ext cx="4166592" cy="584775"/>
          </a:xfrm>
          <a:prstGeom prst="rect">
            <a:avLst/>
          </a:prstGeom>
          <a:noFill/>
          <a:ln w="9525">
            <a:noFill/>
            <a:miter lim="800000"/>
            <a:headEnd/>
            <a:tailEnd/>
          </a:ln>
          <a:effectLst/>
        </p:spPr>
        <p:txBody>
          <a:bodyPr wrap="square">
            <a:spAutoFit/>
          </a:bodyPr>
          <a:lstStyle/>
          <a:p>
            <a:pPr>
              <a:defRPr/>
            </a:pPr>
            <a:r>
              <a:rPr kumimoji="1" lang="en-US" altLang="zh-CN" sz="3200" b="1" dirty="0">
                <a:solidFill>
                  <a:srgbClr val="0070C0"/>
                </a:solidFill>
                <a:latin typeface="宋体" pitchFamily="2" charset="-122"/>
                <a:ea typeface="宋体" pitchFamily="2" charset="-122"/>
              </a:rPr>
              <a:t>III</a:t>
            </a:r>
            <a:r>
              <a:rPr kumimoji="1" lang="zh-CN" altLang="en-US" sz="3200" b="1" dirty="0">
                <a:solidFill>
                  <a:srgbClr val="0070C0"/>
                </a:solidFill>
                <a:latin typeface="宋体" pitchFamily="2" charset="-122"/>
                <a:ea typeface="宋体" pitchFamily="2" charset="-122"/>
              </a:rPr>
              <a:t>度房室传导阻滞</a:t>
            </a:r>
          </a:p>
        </p:txBody>
      </p:sp>
      <p:pic>
        <p:nvPicPr>
          <p:cNvPr id="6" name="Picture 3" descr="39"/>
          <p:cNvPicPr>
            <a:picLocks noChangeAspect="1" noChangeArrowheads="1"/>
          </p:cNvPicPr>
          <p:nvPr/>
        </p:nvPicPr>
        <p:blipFill>
          <a:blip r:embed="rId2"/>
          <a:srcRect/>
          <a:stretch>
            <a:fillRect/>
          </a:stretch>
        </p:blipFill>
        <p:spPr bwMode="auto">
          <a:xfrm>
            <a:off x="0" y="1268760"/>
            <a:ext cx="9144000" cy="3312368"/>
          </a:xfrm>
          <a:prstGeom prst="rect">
            <a:avLst/>
          </a:prstGeom>
          <a:noFill/>
          <a:ln w="9525">
            <a:noFill/>
            <a:miter lim="800000"/>
            <a:headEnd/>
            <a:tailEnd/>
          </a:ln>
        </p:spPr>
      </p:pic>
    </p:spTree>
    <p:extLst>
      <p:ext uri="{BB962C8B-B14F-4D97-AF65-F5344CB8AC3E}">
        <p14:creationId xmlns:p14="http://schemas.microsoft.com/office/powerpoint/2010/main" val="25988644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5" name="Rectangle 5"/>
          <p:cNvSpPr>
            <a:spLocks noChangeArrowheads="1"/>
          </p:cNvSpPr>
          <p:nvPr/>
        </p:nvSpPr>
        <p:spPr bwMode="auto">
          <a:xfrm>
            <a:off x="611560" y="1340768"/>
            <a:ext cx="7620000" cy="3108543"/>
          </a:xfrm>
          <a:prstGeom prst="rect">
            <a:avLst/>
          </a:prstGeom>
          <a:noFill/>
          <a:ln w="9525">
            <a:noFill/>
            <a:miter lim="800000"/>
            <a:headEnd/>
            <a:tailEnd/>
          </a:ln>
        </p:spPr>
        <p:txBody>
          <a:bodyPr>
            <a:spAutoFit/>
          </a:bodyPr>
          <a:lstStyle/>
          <a:p>
            <a:pPr marL="342900" indent="-342900">
              <a:spcBef>
                <a:spcPct val="50000"/>
              </a:spcBef>
              <a:buClr>
                <a:srgbClr val="0070C0"/>
              </a:buClr>
              <a:buFont typeface="Wingdings" pitchFamily="2" charset="2"/>
              <a:buChar char="n"/>
            </a:pPr>
            <a:r>
              <a:rPr lang="zh-CN" altLang="en-US" sz="2800" dirty="0" smtClean="0">
                <a:latin typeface="宋体" pitchFamily="2" charset="-122"/>
                <a:ea typeface="宋体" pitchFamily="2" charset="-122"/>
              </a:rPr>
              <a:t>心房</a:t>
            </a:r>
            <a:r>
              <a:rPr lang="zh-CN" altLang="en-US" sz="2800" dirty="0">
                <a:latin typeface="宋体" pitchFamily="2" charset="-122"/>
                <a:ea typeface="宋体" pitchFamily="2" charset="-122"/>
              </a:rPr>
              <a:t>与心室肥大的心电图</a:t>
            </a:r>
            <a:r>
              <a:rPr lang="zh-CN" altLang="en-US" sz="2800" dirty="0" smtClean="0">
                <a:latin typeface="宋体" pitchFamily="2" charset="-122"/>
                <a:ea typeface="宋体" pitchFamily="2" charset="-122"/>
              </a:rPr>
              <a:t>特点</a:t>
            </a:r>
            <a:endParaRPr lang="zh-CN" altLang="en-US" sz="2800" dirty="0">
              <a:latin typeface="宋体" pitchFamily="2" charset="-122"/>
              <a:ea typeface="宋体" pitchFamily="2" charset="-122"/>
            </a:endParaRPr>
          </a:p>
          <a:p>
            <a:pPr marL="342900" indent="-342900">
              <a:spcBef>
                <a:spcPct val="50000"/>
              </a:spcBef>
              <a:buClr>
                <a:srgbClr val="0070C0"/>
              </a:buClr>
              <a:buFont typeface="Wingdings" pitchFamily="2" charset="2"/>
              <a:buChar char="n"/>
            </a:pPr>
            <a:r>
              <a:rPr lang="zh-CN" altLang="en-US" sz="2800" dirty="0">
                <a:latin typeface="宋体" pitchFamily="2" charset="-122"/>
                <a:ea typeface="宋体" pitchFamily="2" charset="-122"/>
              </a:rPr>
              <a:t>心肌梗塞的心电图</a:t>
            </a:r>
            <a:r>
              <a:rPr lang="zh-CN" altLang="en-US" sz="2800" dirty="0" smtClean="0">
                <a:latin typeface="宋体" pitchFamily="2" charset="-122"/>
                <a:ea typeface="宋体" pitchFamily="2" charset="-122"/>
              </a:rPr>
              <a:t>特点</a:t>
            </a:r>
            <a:endParaRPr lang="zh-CN" altLang="en-US" sz="2800" dirty="0">
              <a:latin typeface="宋体" pitchFamily="2" charset="-122"/>
              <a:ea typeface="宋体" pitchFamily="2" charset="-122"/>
            </a:endParaRPr>
          </a:p>
          <a:p>
            <a:pPr marL="342900" indent="-342900">
              <a:spcBef>
                <a:spcPct val="50000"/>
              </a:spcBef>
              <a:buClr>
                <a:srgbClr val="0070C0"/>
              </a:buClr>
              <a:buFont typeface="Wingdings" pitchFamily="2" charset="2"/>
              <a:buChar char="n"/>
            </a:pPr>
            <a:r>
              <a:rPr lang="zh-CN" altLang="en-US" sz="2800" dirty="0" smtClean="0">
                <a:latin typeface="宋体" pitchFamily="2" charset="-122"/>
                <a:ea typeface="宋体" pitchFamily="2" charset="-122"/>
              </a:rPr>
              <a:t>心房颤动</a:t>
            </a:r>
            <a:r>
              <a:rPr lang="zh-CN" altLang="en-US" sz="2800" dirty="0">
                <a:latin typeface="宋体" pitchFamily="2" charset="-122"/>
                <a:ea typeface="宋体" pitchFamily="2" charset="-122"/>
              </a:rPr>
              <a:t>的心电图</a:t>
            </a:r>
            <a:r>
              <a:rPr lang="zh-CN" altLang="en-US" sz="2800" dirty="0" smtClean="0">
                <a:latin typeface="宋体" pitchFamily="2" charset="-122"/>
                <a:ea typeface="宋体" pitchFamily="2" charset="-122"/>
              </a:rPr>
              <a:t>特点</a:t>
            </a:r>
            <a:endParaRPr lang="zh-CN" altLang="en-US" sz="2800" dirty="0">
              <a:latin typeface="宋体" pitchFamily="2" charset="-122"/>
              <a:ea typeface="宋体" pitchFamily="2" charset="-122"/>
            </a:endParaRPr>
          </a:p>
          <a:p>
            <a:pPr marL="342900" indent="-342900">
              <a:spcBef>
                <a:spcPct val="50000"/>
              </a:spcBef>
              <a:buClr>
                <a:srgbClr val="0070C0"/>
              </a:buClr>
              <a:buFont typeface="Wingdings" pitchFamily="2" charset="2"/>
              <a:buChar char="n"/>
            </a:pPr>
            <a:r>
              <a:rPr lang="en-US" altLang="zh-CN" sz="2800" dirty="0" smtClean="0">
                <a:latin typeface="宋体" pitchFamily="2" charset="-122"/>
                <a:ea typeface="宋体" pitchFamily="2" charset="-122"/>
              </a:rPr>
              <a:t>Ⅱ</a:t>
            </a:r>
            <a:r>
              <a:rPr lang="zh-CN" altLang="en-US" sz="2800" dirty="0">
                <a:latin typeface="宋体" pitchFamily="2" charset="-122"/>
                <a:ea typeface="宋体" pitchFamily="2" charset="-122"/>
              </a:rPr>
              <a:t>度</a:t>
            </a:r>
            <a:r>
              <a:rPr lang="en-US" altLang="zh-CN" sz="2800" dirty="0">
                <a:latin typeface="宋体" pitchFamily="2" charset="-122"/>
                <a:ea typeface="宋体" pitchFamily="2" charset="-122"/>
              </a:rPr>
              <a:t>Ⅱ</a:t>
            </a:r>
            <a:r>
              <a:rPr lang="zh-CN" altLang="en-US" sz="2800" dirty="0">
                <a:latin typeface="宋体" pitchFamily="2" charset="-122"/>
                <a:ea typeface="宋体" pitchFamily="2" charset="-122"/>
              </a:rPr>
              <a:t>型房室传导阻滞的心电图</a:t>
            </a:r>
            <a:r>
              <a:rPr lang="zh-CN" altLang="en-US" sz="2800" dirty="0" smtClean="0">
                <a:latin typeface="宋体" pitchFamily="2" charset="-122"/>
                <a:ea typeface="宋体" pitchFamily="2" charset="-122"/>
              </a:rPr>
              <a:t>特点</a:t>
            </a:r>
            <a:endParaRPr lang="zh-CN" altLang="en-US" sz="2800" dirty="0">
              <a:latin typeface="宋体" pitchFamily="2" charset="-122"/>
              <a:ea typeface="宋体" pitchFamily="2" charset="-122"/>
            </a:endParaRPr>
          </a:p>
          <a:p>
            <a:pPr marL="457200" indent="-457200">
              <a:spcBef>
                <a:spcPct val="50000"/>
              </a:spcBef>
              <a:buClr>
                <a:srgbClr val="0070C0"/>
              </a:buClr>
              <a:buFont typeface="Wingdings" pitchFamily="2" charset="2"/>
              <a:buChar char="n"/>
            </a:pPr>
            <a:endParaRPr lang="en-US" altLang="zh-CN" sz="2800" dirty="0">
              <a:ea typeface="黑体" pitchFamily="2" charset="-122"/>
            </a:endParaRPr>
          </a:p>
        </p:txBody>
      </p:sp>
      <p:sp>
        <p:nvSpPr>
          <p:cNvPr id="5" name="Rectangle 2"/>
          <p:cNvSpPr>
            <a:spLocks noChangeArrowheads="1"/>
          </p:cNvSpPr>
          <p:nvPr/>
        </p:nvSpPr>
        <p:spPr bwMode="auto">
          <a:xfrm>
            <a:off x="179512" y="231236"/>
            <a:ext cx="8229600" cy="811213"/>
          </a:xfrm>
          <a:prstGeom prst="rect">
            <a:avLst/>
          </a:prstGeom>
          <a:noFill/>
          <a:ln w="9525">
            <a:noFill/>
            <a:miter lim="800000"/>
            <a:headEnd/>
            <a:tailEnd/>
          </a:ln>
        </p:spPr>
        <p:txBody>
          <a:bodyPr anchor="ctr"/>
          <a:lstStyle/>
          <a:p>
            <a:r>
              <a:rPr lang="zh-CN" altLang="en-US" sz="3600" b="1" dirty="0" smtClean="0">
                <a:solidFill>
                  <a:schemeClr val="bg1"/>
                </a:solidFill>
                <a:latin typeface="宋体" pitchFamily="2" charset="-122"/>
                <a:ea typeface="宋体" pitchFamily="2" charset="-122"/>
              </a:rPr>
              <a:t>思考题</a:t>
            </a:r>
            <a:endParaRPr lang="zh-CN" altLang="en-US" sz="3600" b="1" dirty="0">
              <a:solidFill>
                <a:schemeClr val="bg1"/>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一、心房肥大</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2"/>
          <p:cNvSpPr txBox="1">
            <a:spLocks noChangeArrowheads="1"/>
          </p:cNvSpPr>
          <p:nvPr/>
        </p:nvSpPr>
        <p:spPr bwMode="auto">
          <a:xfrm>
            <a:off x="3010520" y="5826079"/>
            <a:ext cx="3120752" cy="646331"/>
          </a:xfrm>
          <a:prstGeom prst="rect">
            <a:avLst/>
          </a:prstGeom>
          <a:noFill/>
          <a:ln w="9525">
            <a:noFill/>
            <a:miter lim="800000"/>
            <a:headEnd/>
            <a:tailEnd/>
          </a:ln>
          <a:effectLst/>
        </p:spPr>
        <p:txBody>
          <a:bodyPr wrap="square">
            <a:spAutoFit/>
          </a:bodyPr>
          <a:lstStyle/>
          <a:p>
            <a:pPr>
              <a:defRPr/>
            </a:pPr>
            <a:r>
              <a:rPr kumimoji="1" lang="zh-CN" altLang="en-US" sz="3600" b="1" dirty="0">
                <a:solidFill>
                  <a:srgbClr val="000066"/>
                </a:solidFill>
                <a:effectLst>
                  <a:outerShdw blurRad="38100" dist="38100" dir="2700000" algn="tl">
                    <a:srgbClr val="C0C0C0"/>
                  </a:outerShdw>
                </a:effectLst>
                <a:latin typeface="Times New Roman" pitchFamily="18" charset="0"/>
                <a:ea typeface="黑体" pitchFamily="2" charset="-122"/>
              </a:rPr>
              <a:t>双侧心房扩大</a:t>
            </a:r>
          </a:p>
        </p:txBody>
      </p:sp>
      <p:pic>
        <p:nvPicPr>
          <p:cNvPr id="6" name="Picture 3" descr="13"/>
          <p:cNvPicPr>
            <a:picLocks noChangeAspect="1" noChangeArrowheads="1"/>
          </p:cNvPicPr>
          <p:nvPr/>
        </p:nvPicPr>
        <p:blipFill>
          <a:blip r:embed="rId2"/>
          <a:srcRect/>
          <a:stretch>
            <a:fillRect/>
          </a:stretch>
        </p:blipFill>
        <p:spPr bwMode="auto">
          <a:xfrm>
            <a:off x="0" y="1041769"/>
            <a:ext cx="9144000" cy="4907511"/>
          </a:xfrm>
          <a:prstGeom prst="rect">
            <a:avLst/>
          </a:prstGeom>
          <a:noFill/>
          <a:ln w="9525">
            <a:noFill/>
            <a:miter lim="800000"/>
            <a:headEnd/>
            <a:tailEnd/>
          </a:ln>
        </p:spPr>
      </p:pic>
    </p:spTree>
    <p:extLst>
      <p:ext uri="{BB962C8B-B14F-4D97-AF65-F5344CB8AC3E}">
        <p14:creationId xmlns:p14="http://schemas.microsoft.com/office/powerpoint/2010/main" val="3829085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二、心室肥大</a:t>
            </a:r>
            <a:endParaRPr lang="zh-CN" altLang="en-US" dirty="0"/>
          </a:p>
        </p:txBody>
      </p:sp>
      <p:sp>
        <p:nvSpPr>
          <p:cNvPr id="4" name="内容占位符 3"/>
          <p:cNvSpPr>
            <a:spLocks noGrp="1"/>
          </p:cNvSpPr>
          <p:nvPr>
            <p:ph idx="1"/>
          </p:nvPr>
        </p:nvSpPr>
        <p:spPr/>
        <p:txBody>
          <a:bodyPr/>
          <a:lstStyle/>
          <a:p>
            <a:r>
              <a:rPr lang="zh-CN" altLang="en-US" dirty="0" smtClean="0"/>
              <a:t>左心室肥大</a:t>
            </a:r>
            <a:endParaRPr lang="en-US" altLang="zh-CN" dirty="0" smtClean="0"/>
          </a:p>
          <a:p>
            <a:pPr lvl="1"/>
            <a:r>
              <a:rPr lang="zh-CN" altLang="en-US" dirty="0" smtClean="0"/>
              <a:t>心电图特征</a:t>
            </a:r>
            <a:endParaRPr lang="en-US" altLang="zh-CN" dirty="0" smtClean="0"/>
          </a:p>
          <a:p>
            <a:pPr lvl="2"/>
            <a:r>
              <a:rPr lang="en-US" altLang="zh-CN" kern="100" dirty="0" smtClean="0">
                <a:latin typeface="Calibri"/>
                <a:ea typeface="宋体"/>
                <a:cs typeface="宋体"/>
              </a:rPr>
              <a:t>QRS</a:t>
            </a:r>
            <a:r>
              <a:rPr lang="zh-CN" altLang="zh-CN" kern="100" dirty="0">
                <a:latin typeface="Calibri"/>
                <a:ea typeface="宋体"/>
                <a:cs typeface="宋体"/>
              </a:rPr>
              <a:t>波群振幅</a:t>
            </a:r>
            <a:r>
              <a:rPr lang="zh-CN" altLang="zh-CN" kern="100" dirty="0" smtClean="0">
                <a:latin typeface="Calibri"/>
                <a:ea typeface="宋体"/>
                <a:cs typeface="宋体"/>
              </a:rPr>
              <a:t>增高</a:t>
            </a:r>
            <a:endParaRPr lang="en-US" altLang="zh-CN" kern="100" dirty="0" smtClean="0">
              <a:latin typeface="Calibri"/>
              <a:ea typeface="宋体"/>
              <a:cs typeface="宋体"/>
            </a:endParaRPr>
          </a:p>
          <a:p>
            <a:pPr lvl="3"/>
            <a:r>
              <a:rPr lang="zh-CN" altLang="zh-CN" kern="100" dirty="0" smtClean="0">
                <a:latin typeface="Calibri"/>
                <a:ea typeface="宋体"/>
                <a:cs typeface="宋体"/>
              </a:rPr>
              <a:t>肢体导联</a:t>
            </a:r>
            <a:r>
              <a:rPr lang="en-US" altLang="zh-CN" kern="100" dirty="0">
                <a:latin typeface="Calibri"/>
                <a:ea typeface="宋体"/>
                <a:cs typeface="宋体"/>
              </a:rPr>
              <a:t>R</a:t>
            </a:r>
            <a:r>
              <a:rPr lang="zh-CN" altLang="zh-CN" kern="100" baseline="-25000" dirty="0">
                <a:latin typeface="Calibri"/>
                <a:ea typeface="宋体"/>
                <a:cs typeface="宋体"/>
              </a:rPr>
              <a:t>Ⅰ</a:t>
            </a:r>
            <a:r>
              <a:rPr lang="zh-CN" altLang="zh-CN" kern="100" dirty="0">
                <a:latin typeface="Calibri"/>
                <a:ea typeface="宋体"/>
                <a:cs typeface="宋体"/>
              </a:rPr>
              <a:t>＋</a:t>
            </a:r>
            <a:r>
              <a:rPr lang="en-US" altLang="zh-CN" kern="100" dirty="0">
                <a:latin typeface="Calibri"/>
                <a:ea typeface="宋体"/>
                <a:cs typeface="宋体"/>
              </a:rPr>
              <a:t>S</a:t>
            </a:r>
            <a:r>
              <a:rPr lang="zh-CN" altLang="zh-CN" kern="100" baseline="-25000" dirty="0">
                <a:latin typeface="Calibri"/>
                <a:ea typeface="宋体"/>
                <a:cs typeface="宋体"/>
              </a:rPr>
              <a:t>Ⅲ</a:t>
            </a:r>
            <a:r>
              <a:rPr lang="zh-CN" altLang="zh-CN" kern="100" dirty="0">
                <a:latin typeface="Calibri"/>
                <a:ea typeface="宋体"/>
                <a:cs typeface="宋体"/>
              </a:rPr>
              <a:t>＞</a:t>
            </a:r>
            <a:r>
              <a:rPr lang="en-US" altLang="zh-CN" kern="100" dirty="0">
                <a:latin typeface="Calibri"/>
                <a:ea typeface="宋体"/>
                <a:cs typeface="宋体"/>
              </a:rPr>
              <a:t>2.5mV</a:t>
            </a:r>
            <a:r>
              <a:rPr lang="zh-CN" altLang="zh-CN" kern="100" dirty="0" smtClean="0">
                <a:latin typeface="Calibri"/>
                <a:ea typeface="宋体"/>
                <a:cs typeface="宋体"/>
              </a:rPr>
              <a:t>；</a:t>
            </a:r>
            <a:r>
              <a:rPr lang="en-US" altLang="zh-CN" kern="100" dirty="0" smtClean="0">
                <a:latin typeface="Calibri"/>
                <a:ea typeface="宋体"/>
                <a:cs typeface="宋体"/>
              </a:rPr>
              <a:t>R</a:t>
            </a:r>
            <a:r>
              <a:rPr lang="zh-CN" altLang="zh-CN" kern="100" baseline="-25000" dirty="0">
                <a:latin typeface="Calibri"/>
                <a:ea typeface="宋体"/>
                <a:cs typeface="宋体"/>
              </a:rPr>
              <a:t>Ⅰ</a:t>
            </a:r>
            <a:r>
              <a:rPr lang="zh-CN" altLang="zh-CN" kern="100" dirty="0">
                <a:latin typeface="Calibri"/>
                <a:ea typeface="宋体"/>
                <a:cs typeface="宋体"/>
              </a:rPr>
              <a:t>＞</a:t>
            </a:r>
            <a:r>
              <a:rPr lang="en-US" altLang="zh-CN" kern="100" dirty="0">
                <a:latin typeface="Calibri"/>
                <a:ea typeface="宋体"/>
                <a:cs typeface="宋体"/>
              </a:rPr>
              <a:t>1.5mV</a:t>
            </a:r>
            <a:r>
              <a:rPr lang="zh-CN" altLang="zh-CN" kern="100" dirty="0">
                <a:latin typeface="Calibri"/>
                <a:ea typeface="宋体"/>
                <a:cs typeface="宋体"/>
              </a:rPr>
              <a:t>；</a:t>
            </a:r>
            <a:r>
              <a:rPr lang="en-US" altLang="zh-CN" kern="100" dirty="0" err="1">
                <a:latin typeface="Calibri"/>
                <a:ea typeface="宋体"/>
                <a:cs typeface="宋体"/>
              </a:rPr>
              <a:t>RaVL</a:t>
            </a:r>
            <a:r>
              <a:rPr lang="zh-CN" altLang="zh-CN" kern="100" dirty="0">
                <a:latin typeface="Calibri"/>
                <a:ea typeface="宋体"/>
                <a:cs typeface="宋体"/>
              </a:rPr>
              <a:t>＞</a:t>
            </a:r>
            <a:r>
              <a:rPr lang="en-US" altLang="zh-CN" kern="100" dirty="0">
                <a:latin typeface="Calibri"/>
                <a:ea typeface="宋体"/>
                <a:cs typeface="宋体"/>
              </a:rPr>
              <a:t>1.2mV</a:t>
            </a:r>
            <a:r>
              <a:rPr lang="zh-CN" altLang="zh-CN" kern="100" dirty="0">
                <a:latin typeface="Calibri"/>
                <a:ea typeface="宋体"/>
                <a:cs typeface="宋体"/>
              </a:rPr>
              <a:t>；</a:t>
            </a:r>
            <a:r>
              <a:rPr lang="en-US" altLang="zh-CN" kern="100" dirty="0" err="1">
                <a:latin typeface="Calibri"/>
                <a:ea typeface="宋体"/>
                <a:cs typeface="宋体"/>
              </a:rPr>
              <a:t>RaVF</a:t>
            </a:r>
            <a:r>
              <a:rPr lang="zh-CN" altLang="zh-CN" kern="100" dirty="0">
                <a:latin typeface="Calibri"/>
                <a:ea typeface="宋体"/>
                <a:cs typeface="宋体"/>
              </a:rPr>
              <a:t>＞</a:t>
            </a:r>
            <a:r>
              <a:rPr lang="en-US" altLang="zh-CN" kern="100" dirty="0">
                <a:latin typeface="Calibri"/>
                <a:ea typeface="宋体"/>
                <a:cs typeface="宋体"/>
              </a:rPr>
              <a:t>2.0mV</a:t>
            </a:r>
            <a:r>
              <a:rPr lang="zh-CN" altLang="zh-CN" kern="100" dirty="0">
                <a:latin typeface="Calibri"/>
                <a:ea typeface="宋体"/>
                <a:cs typeface="宋体"/>
              </a:rPr>
              <a:t>；</a:t>
            </a:r>
            <a:r>
              <a:rPr lang="zh-CN" altLang="en-US" kern="100" dirty="0">
                <a:latin typeface="Calibri"/>
                <a:ea typeface="宋体"/>
                <a:cs typeface="宋体"/>
              </a:rPr>
              <a:t>胸</a:t>
            </a:r>
            <a:r>
              <a:rPr lang="zh-CN" altLang="zh-CN" kern="100" dirty="0">
                <a:latin typeface="Calibri"/>
                <a:ea typeface="宋体"/>
                <a:cs typeface="宋体"/>
              </a:rPr>
              <a:t>导联</a:t>
            </a:r>
            <a:r>
              <a:rPr lang="en-US" altLang="zh-CN" kern="100" dirty="0">
                <a:latin typeface="Calibri"/>
                <a:ea typeface="宋体"/>
                <a:cs typeface="宋体"/>
              </a:rPr>
              <a:t>RV5</a:t>
            </a:r>
            <a:r>
              <a:rPr lang="zh-CN" altLang="zh-CN" kern="100" dirty="0">
                <a:latin typeface="Calibri"/>
                <a:ea typeface="宋体"/>
                <a:cs typeface="宋体"/>
              </a:rPr>
              <a:t>＞</a:t>
            </a:r>
            <a:r>
              <a:rPr lang="en-US" altLang="zh-CN" kern="100" dirty="0">
                <a:latin typeface="Calibri"/>
                <a:ea typeface="宋体"/>
                <a:cs typeface="宋体"/>
              </a:rPr>
              <a:t>2.5mV</a:t>
            </a:r>
            <a:r>
              <a:rPr lang="zh-CN" altLang="zh-CN" kern="100" dirty="0">
                <a:latin typeface="Calibri"/>
                <a:ea typeface="宋体"/>
                <a:cs typeface="宋体"/>
              </a:rPr>
              <a:t>；</a:t>
            </a:r>
            <a:r>
              <a:rPr lang="en-US" altLang="zh-CN" kern="100" dirty="0">
                <a:latin typeface="Calibri"/>
                <a:ea typeface="宋体"/>
                <a:cs typeface="宋体"/>
              </a:rPr>
              <a:t>Rv5</a:t>
            </a:r>
            <a:r>
              <a:rPr lang="zh-CN" altLang="zh-CN" kern="100" dirty="0">
                <a:latin typeface="Calibri"/>
                <a:ea typeface="宋体"/>
                <a:cs typeface="宋体"/>
              </a:rPr>
              <a:t>＋</a:t>
            </a:r>
            <a:r>
              <a:rPr lang="en-US" altLang="zh-CN" kern="100" dirty="0">
                <a:latin typeface="Calibri"/>
                <a:ea typeface="宋体"/>
                <a:cs typeface="宋体"/>
              </a:rPr>
              <a:t>Sv1</a:t>
            </a:r>
            <a:r>
              <a:rPr lang="zh-CN" altLang="zh-CN" kern="100" dirty="0">
                <a:latin typeface="Calibri"/>
                <a:ea typeface="宋体"/>
                <a:cs typeface="宋体"/>
              </a:rPr>
              <a:t>＞</a:t>
            </a:r>
            <a:r>
              <a:rPr lang="en-US" altLang="zh-CN" kern="100" dirty="0">
                <a:latin typeface="Calibri"/>
                <a:ea typeface="宋体"/>
                <a:cs typeface="宋体"/>
              </a:rPr>
              <a:t>3.5mV(</a:t>
            </a:r>
            <a:r>
              <a:rPr lang="zh-CN" altLang="zh-CN" kern="100" dirty="0">
                <a:latin typeface="Calibri"/>
                <a:ea typeface="宋体"/>
                <a:cs typeface="宋体"/>
              </a:rPr>
              <a:t>女</a:t>
            </a:r>
            <a:r>
              <a:rPr lang="en-US" altLang="zh-CN" kern="100" dirty="0">
                <a:latin typeface="Calibri"/>
                <a:ea typeface="宋体"/>
                <a:cs typeface="宋体"/>
              </a:rPr>
              <a:t>)</a:t>
            </a:r>
            <a:r>
              <a:rPr lang="zh-CN" altLang="zh-CN" kern="100" dirty="0">
                <a:latin typeface="Calibri"/>
                <a:ea typeface="宋体"/>
                <a:cs typeface="宋体"/>
              </a:rPr>
              <a:t>或＞</a:t>
            </a:r>
            <a:r>
              <a:rPr lang="en-US" altLang="zh-CN" kern="100" dirty="0">
                <a:latin typeface="Calibri"/>
                <a:ea typeface="宋体"/>
                <a:cs typeface="宋体"/>
              </a:rPr>
              <a:t>4.0mV(</a:t>
            </a:r>
            <a:r>
              <a:rPr lang="zh-CN" altLang="zh-CN" kern="100" dirty="0">
                <a:latin typeface="Calibri"/>
                <a:ea typeface="宋体"/>
                <a:cs typeface="宋体"/>
              </a:rPr>
              <a:t>男</a:t>
            </a:r>
            <a:r>
              <a:rPr lang="en-US" altLang="zh-CN" kern="100" dirty="0">
                <a:latin typeface="Calibri"/>
                <a:ea typeface="宋体"/>
                <a:cs typeface="宋体"/>
              </a:rPr>
              <a:t>)</a:t>
            </a:r>
            <a:r>
              <a:rPr lang="zh-CN" altLang="zh-CN" kern="100" dirty="0" smtClean="0">
                <a:latin typeface="Calibri"/>
                <a:ea typeface="宋体"/>
                <a:cs typeface="宋体"/>
              </a:rPr>
              <a:t>；</a:t>
            </a:r>
            <a:endParaRPr lang="en-US" altLang="zh-CN" kern="100" dirty="0" smtClean="0">
              <a:latin typeface="Calibri"/>
              <a:ea typeface="宋体"/>
              <a:cs typeface="宋体"/>
            </a:endParaRPr>
          </a:p>
          <a:p>
            <a:pPr lvl="2"/>
            <a:r>
              <a:rPr lang="en-US" altLang="zh-CN" kern="100" dirty="0" smtClean="0">
                <a:latin typeface="宋体"/>
                <a:ea typeface="宋体"/>
              </a:rPr>
              <a:t>QRS</a:t>
            </a:r>
            <a:r>
              <a:rPr lang="zh-CN" altLang="zh-CN" kern="100" dirty="0">
                <a:latin typeface="Calibri"/>
                <a:ea typeface="宋体"/>
              </a:rPr>
              <a:t>波群时间</a:t>
            </a:r>
            <a:r>
              <a:rPr lang="zh-CN" altLang="zh-CN" kern="100" dirty="0" smtClean="0">
                <a:latin typeface="Calibri"/>
                <a:ea typeface="宋体"/>
              </a:rPr>
              <a:t>延长</a:t>
            </a:r>
            <a:endParaRPr lang="en-US" altLang="zh-CN" kern="100" dirty="0" smtClean="0">
              <a:latin typeface="Calibri"/>
              <a:ea typeface="宋体"/>
            </a:endParaRPr>
          </a:p>
          <a:p>
            <a:pPr lvl="2"/>
            <a:r>
              <a:rPr lang="zh-CN" altLang="zh-CN" kern="100" dirty="0" smtClean="0">
                <a:latin typeface="Calibri"/>
                <a:ea typeface="宋体"/>
              </a:rPr>
              <a:t>可</a:t>
            </a:r>
            <a:r>
              <a:rPr lang="zh-CN" altLang="zh-CN" kern="100" dirty="0">
                <a:latin typeface="Calibri"/>
                <a:ea typeface="宋体"/>
              </a:rPr>
              <a:t>达</a:t>
            </a:r>
            <a:r>
              <a:rPr lang="en-US" altLang="zh-CN" kern="100" dirty="0">
                <a:latin typeface="+mn-ea"/>
                <a:cs typeface="宋体"/>
              </a:rPr>
              <a:t>0.10</a:t>
            </a:r>
            <a:r>
              <a:rPr lang="zh-CN" altLang="zh-CN" kern="100" dirty="0">
                <a:latin typeface="+mn-ea"/>
                <a:cs typeface="宋体"/>
              </a:rPr>
              <a:t>～</a:t>
            </a:r>
            <a:r>
              <a:rPr lang="en-US" altLang="zh-CN" kern="100" dirty="0">
                <a:latin typeface="+mn-ea"/>
                <a:cs typeface="宋体"/>
              </a:rPr>
              <a:t>0</a:t>
            </a:r>
            <a:r>
              <a:rPr lang="en-US" altLang="zh-CN" kern="100" dirty="0">
                <a:latin typeface="Calibri"/>
                <a:ea typeface="宋体"/>
                <a:cs typeface="宋体"/>
              </a:rPr>
              <a:t>.11s</a:t>
            </a:r>
            <a:r>
              <a:rPr lang="zh-CN" altLang="zh-CN" kern="100" dirty="0">
                <a:latin typeface="Calibri"/>
                <a:ea typeface="宋体"/>
                <a:cs typeface="宋体"/>
              </a:rPr>
              <a:t>，但一般＜</a:t>
            </a:r>
            <a:r>
              <a:rPr lang="en-US" altLang="zh-CN" kern="100" dirty="0">
                <a:latin typeface="Calibri"/>
                <a:ea typeface="宋体"/>
                <a:cs typeface="宋体"/>
              </a:rPr>
              <a:t>0.12s</a:t>
            </a:r>
            <a:r>
              <a:rPr lang="zh-CN" altLang="zh-CN" kern="100" dirty="0">
                <a:latin typeface="Calibri"/>
                <a:ea typeface="宋体"/>
                <a:cs typeface="宋体"/>
              </a:rPr>
              <a:t>；</a:t>
            </a:r>
            <a:r>
              <a:rPr lang="en-US" altLang="zh-CN" kern="100" dirty="0">
                <a:latin typeface="宋体"/>
                <a:ea typeface="宋体"/>
              </a:rPr>
              <a:t>V</a:t>
            </a:r>
            <a:r>
              <a:rPr lang="en-US" altLang="zh-CN" kern="100" baseline="-25000" dirty="0">
                <a:latin typeface="宋体"/>
                <a:ea typeface="宋体"/>
              </a:rPr>
              <a:t>5</a:t>
            </a:r>
            <a:r>
              <a:rPr lang="zh-CN" altLang="zh-CN" kern="100" dirty="0">
                <a:latin typeface="Calibri"/>
                <a:ea typeface="宋体"/>
              </a:rPr>
              <a:t>导联</a:t>
            </a:r>
            <a:r>
              <a:rPr lang="en-US" altLang="zh-CN" kern="100" dirty="0">
                <a:latin typeface="Calibri"/>
                <a:ea typeface="宋体"/>
              </a:rPr>
              <a:t>R</a:t>
            </a:r>
            <a:r>
              <a:rPr lang="zh-CN" altLang="zh-CN" kern="100" dirty="0">
                <a:latin typeface="Calibri"/>
                <a:ea typeface="宋体"/>
              </a:rPr>
              <a:t>峰时间（</a:t>
            </a:r>
            <a:r>
              <a:rPr lang="en-US" altLang="zh-CN" kern="100" dirty="0">
                <a:latin typeface="Calibri"/>
                <a:ea typeface="宋体"/>
              </a:rPr>
              <a:t>VAT</a:t>
            </a:r>
            <a:r>
              <a:rPr lang="en-US" altLang="zh-CN" kern="100" baseline="-25000" dirty="0">
                <a:latin typeface="Calibri"/>
                <a:ea typeface="宋体"/>
              </a:rPr>
              <a:t>V5</a:t>
            </a:r>
            <a:r>
              <a:rPr lang="zh-CN" altLang="zh-CN" kern="100" dirty="0">
                <a:latin typeface="Calibri"/>
                <a:ea typeface="宋体"/>
              </a:rPr>
              <a:t>）＞</a:t>
            </a:r>
            <a:r>
              <a:rPr lang="en-US" altLang="zh-CN" kern="100" dirty="0">
                <a:latin typeface="Calibri"/>
                <a:ea typeface="宋体"/>
              </a:rPr>
              <a:t>0.05 s</a:t>
            </a:r>
            <a:r>
              <a:rPr lang="zh-CN" altLang="zh-CN" kern="100" dirty="0" smtClean="0">
                <a:latin typeface="Calibri"/>
                <a:ea typeface="宋体"/>
                <a:cs typeface="宋体"/>
              </a:rPr>
              <a:t>；</a:t>
            </a:r>
            <a:endParaRPr lang="en-US" altLang="zh-CN" kern="100" dirty="0" smtClean="0">
              <a:latin typeface="Calibri"/>
              <a:ea typeface="宋体"/>
              <a:cs typeface="宋体"/>
            </a:endParaRPr>
          </a:p>
          <a:p>
            <a:pPr lvl="2"/>
            <a:r>
              <a:rPr lang="zh-CN" altLang="zh-CN" kern="100" dirty="0" smtClean="0">
                <a:latin typeface="Calibri"/>
                <a:ea typeface="宋体"/>
                <a:cs typeface="宋体"/>
              </a:rPr>
              <a:t>电轴</a:t>
            </a:r>
            <a:r>
              <a:rPr lang="zh-CN" altLang="zh-CN" kern="100" dirty="0">
                <a:latin typeface="Calibri"/>
                <a:ea typeface="宋体"/>
                <a:cs typeface="宋体"/>
              </a:rPr>
              <a:t>左</a:t>
            </a:r>
            <a:r>
              <a:rPr lang="zh-CN" altLang="zh-CN" kern="100" dirty="0" smtClean="0">
                <a:latin typeface="Calibri"/>
                <a:ea typeface="宋体"/>
                <a:cs typeface="宋体"/>
              </a:rPr>
              <a:t>偏</a:t>
            </a:r>
            <a:endParaRPr lang="en-US" altLang="zh-CN" kern="100" dirty="0" smtClean="0">
              <a:latin typeface="Calibri"/>
              <a:ea typeface="宋体"/>
              <a:cs typeface="宋体"/>
            </a:endParaRPr>
          </a:p>
          <a:p>
            <a:pPr marL="1257300" lvl="2" indent="-457200" algn="just">
              <a:spcAft>
                <a:spcPts val="0"/>
              </a:spcAft>
              <a:buFont typeface="Wingdings" pitchFamily="2" charset="2"/>
              <a:buChar char="Ø"/>
            </a:pPr>
            <a:endParaRPr lang="en-US" altLang="zh-CN" kern="100" dirty="0">
              <a:latin typeface="Calibri"/>
              <a:ea typeface="宋体"/>
            </a:endParaRPr>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75602557"/>
      </p:ext>
    </p:extLst>
  </p:cSld>
  <p:clrMapOvr>
    <a:masterClrMapping/>
  </p:clrMapOvr>
</p:sld>
</file>

<file path=ppt/theme/theme1.xml><?xml version="1.0" encoding="utf-8"?>
<a:theme xmlns:a="http://schemas.openxmlformats.org/drawingml/2006/main" name="课件模板">
  <a:themeElements>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课件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课件模板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课件模板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1229</TotalTime>
  <Pages>0</Pages>
  <Words>2758</Words>
  <Characters>0</Characters>
  <Application>Microsoft Office PowerPoint</Application>
  <DocSecurity>0</DocSecurity>
  <PresentationFormat>全屏显示(4:3)</PresentationFormat>
  <Lines>0</Lines>
  <Paragraphs>653</Paragraphs>
  <Slides>73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73</vt:i4>
      </vt:variant>
    </vt:vector>
  </HeadingPairs>
  <TitlesOfParts>
    <vt:vector size="76" baseType="lpstr">
      <vt:lpstr>课件模板</vt:lpstr>
      <vt:lpstr>BMP 图像</vt:lpstr>
      <vt:lpstr>Photo Editor 照片</vt:lpstr>
      <vt:lpstr>第三节  异常心电图</vt:lpstr>
      <vt:lpstr>主要内容</vt:lpstr>
      <vt:lpstr>一、心房肥大</vt:lpstr>
      <vt:lpstr>一、心房肥大</vt:lpstr>
      <vt:lpstr>一、心房肥大</vt:lpstr>
      <vt:lpstr>一、心房肥大</vt:lpstr>
      <vt:lpstr>一、心房肥大</vt:lpstr>
      <vt:lpstr>一、心房肥大</vt:lpstr>
      <vt:lpstr>二、心室肥大</vt:lpstr>
      <vt:lpstr>二、心室肥大</vt:lpstr>
      <vt:lpstr>二、心室肥大</vt:lpstr>
      <vt:lpstr>二、心室肥大</vt:lpstr>
      <vt:lpstr>二、心室肥大</vt:lpstr>
      <vt:lpstr>二、心室肥大</vt:lpstr>
      <vt:lpstr>二、心室肥大</vt:lpstr>
      <vt:lpstr>二、心室肥大</vt:lpstr>
      <vt:lpstr>三、心肌缺血</vt:lpstr>
      <vt:lpstr>三、心肌缺血</vt:lpstr>
      <vt:lpstr>三、心肌缺血</vt:lpstr>
      <vt:lpstr>三、心肌缺血</vt:lpstr>
      <vt:lpstr>三、心肌缺血</vt:lpstr>
      <vt:lpstr>三、心肌缺血</vt:lpstr>
      <vt:lpstr>三、心肌缺血</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四、心肌梗死</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五、心律失常</vt:lpstr>
      <vt:lpstr>PowerPoint 演示文稿</vt:lpstr>
    </vt:vector>
  </TitlesOfParts>
  <Company>pump</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dc:title>
  <dc:creator>zhang7</dc:creator>
  <cp:lastModifiedBy>赵欣</cp:lastModifiedBy>
  <cp:revision>198</cp:revision>
  <cp:lastPrinted>1899-12-30T00:00:00Z</cp:lastPrinted>
  <dcterms:created xsi:type="dcterms:W3CDTF">2008-12-16T07:41:38Z</dcterms:created>
  <dcterms:modified xsi:type="dcterms:W3CDTF">2015-12-11T03:19:42Z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2052-6.4.0.1920</vt:lpwstr>
  </property>
</Properties>
</file>