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62" r:id="rId3"/>
    <p:sldId id="317" r:id="rId4"/>
    <p:sldId id="318" r:id="rId5"/>
    <p:sldId id="263" r:id="rId6"/>
    <p:sldId id="264" r:id="rId7"/>
    <p:sldId id="319" r:id="rId8"/>
    <p:sldId id="320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30" r:id="rId17"/>
    <p:sldId id="332" r:id="rId18"/>
    <p:sldId id="337" r:id="rId19"/>
    <p:sldId id="340" r:id="rId20"/>
    <p:sldId id="341" r:id="rId21"/>
    <p:sldId id="342" r:id="rId22"/>
    <p:sldId id="338" r:id="rId23"/>
    <p:sldId id="343" r:id="rId24"/>
    <p:sldId id="265" r:id="rId25"/>
    <p:sldId id="368" r:id="rId26"/>
    <p:sldId id="367" r:id="rId27"/>
    <p:sldId id="349" r:id="rId28"/>
    <p:sldId id="346" r:id="rId29"/>
    <p:sldId id="350" r:id="rId30"/>
    <p:sldId id="351" r:id="rId31"/>
    <p:sldId id="352" r:id="rId32"/>
    <p:sldId id="353" r:id="rId33"/>
    <p:sldId id="354" r:id="rId34"/>
    <p:sldId id="355" r:id="rId35"/>
    <p:sldId id="356" r:id="rId36"/>
    <p:sldId id="357" r:id="rId37"/>
    <p:sldId id="358" r:id="rId38"/>
    <p:sldId id="360" r:id="rId39"/>
    <p:sldId id="361" r:id="rId40"/>
    <p:sldId id="362" r:id="rId41"/>
    <p:sldId id="363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3" autoAdjust="0"/>
    <p:restoredTop sz="94660"/>
  </p:normalViewPr>
  <p:slideViewPr>
    <p:cSldViewPr>
      <p:cViewPr varScale="1">
        <p:scale>
          <a:sx n="116" d="100"/>
          <a:sy n="116" d="100"/>
        </p:scale>
        <p:origin x="1212" y="108"/>
      </p:cViewPr>
      <p:guideLst>
        <p:guide orient="horz" pos="2160"/>
        <p:guide pos="28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A51C2-6136-4F49-A489-AFF903C08F29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6D90A-73B1-4806-A337-1D405854C91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615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B6DA1-2A93-4A0B-A0E9-2DC37408224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33E6B-38DC-4050-9B3E-2EC6499005C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04893-A696-4D63-B854-6A28E28E6CC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ACE59-BECD-4F0D-AF6E-44C45C0BDB8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3BB95-C6EF-4B58-9009-0F55C7240C0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E7372-A478-4DD3-B18E-9E47D2CEE80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5D17A-2240-4704-88E0-6C9CDFB29E3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B5656-F801-4FBD-A3F4-8C60001FD84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204F2-7641-46F7-9E41-BC7E7FCD3D9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BE826-3DC4-4756-9A73-E80658D84E9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5A1CA4D-A4E1-476F-9DA5-293D365BB62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13.xml"/><Relationship Id="rId4" Type="http://schemas.openxmlformats.org/officeDocument/2006/relationships/slide" Target="slid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第七章</a:t>
            </a:r>
            <a:r>
              <a:rPr lang="en-US" dirty="0" smtClean="0"/>
              <a:t>  </a:t>
            </a:r>
            <a:r>
              <a:rPr lang="zh-CN" altLang="en-US" dirty="0" smtClean="0"/>
              <a:t>心境障碍患者的护理</a:t>
            </a:r>
            <a:endParaRPr lang="zh-CN" altLang="en-US" dirty="0"/>
          </a:p>
        </p:txBody>
      </p:sp>
      <p:sp>
        <p:nvSpPr>
          <p:cNvPr id="3075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临床表现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情感高涨或易激惹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常表现为轻松、愉快热情、乐观、洋洋自得、兴高采烈、无忧无虑。这种情感反应生动鲜明，与内心体验和周围环境协调一致，具有一定的感染力。症状轻时可能不被视为异常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，患者常常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在患病早期表现为愉快，而在后期则转换为易激惹，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个别患者也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可出现短暂的情感抑郁或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焦虑。</a:t>
            </a:r>
            <a:endParaRPr lang="zh-CN" altLang="en-US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右箭头 6">
            <a:hlinkClick r:id="rId2" action="ppaction://hlinksldjump"/>
          </p:cNvPr>
          <p:cNvSpPr/>
          <p:nvPr/>
        </p:nvSpPr>
        <p:spPr>
          <a:xfrm>
            <a:off x="7715272" y="5715016"/>
            <a:ext cx="857256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临床表现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思维奔逸，联想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加速。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患者口若悬河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、高谈阔论，感到自己的说话跟不上思维速度，可出现音联或意联，如“敲木鱼，哄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、哄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、哄，多发财、财气冲天、才华出众</a:t>
            </a:r>
            <a:r>
              <a:rPr lang="en-US" altLang="zh-CN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……”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。注意力不集中，常随境转移。表现自负，言谈多是对自己评价过高，感到自己聪明异常、能力无比、自我感觉良好，言辞夸大，讲话漫无边际，认为自己聪明异常、才华出众，能力无比、神通广大。可有夸大、关系妄想，幻觉较少见。</a:t>
            </a:r>
            <a:endParaRPr lang="zh-CN" altLang="en-US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右箭头 5">
            <a:hlinkClick r:id="rId2" action="ppaction://hlinksldjump"/>
          </p:cNvPr>
          <p:cNvSpPr/>
          <p:nvPr/>
        </p:nvSpPr>
        <p:spPr>
          <a:xfrm>
            <a:off x="7715272" y="5715016"/>
            <a:ext cx="857256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5728"/>
            <a:ext cx="7948642" cy="582635"/>
          </a:xfrm>
        </p:spPr>
        <p:txBody>
          <a:bodyPr/>
          <a:lstStyle/>
          <a:p>
            <a:r>
              <a:rPr lang="zh-CN" altLang="en-US" b="1" dirty="0" smtClean="0"/>
              <a:t>临床表现</a:t>
            </a:r>
            <a:endParaRPr lang="zh-CN" altLang="en-US" b="1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意志活动增多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  忙碌不停，爱管闲事，好抱不平，爱热闹，兴趣广泛但无定性。其内心体验与行为，行为反应与外在环境均较为统一。喜逗乐，主动与人交往，乐于助人但往往有始无终。行为轻率不顾后果，如有时狂购乱买，处事欠深思熟虑，行为具有冒险性。</a:t>
            </a:r>
          </a:p>
          <a:p>
            <a:endParaRPr lang="zh-CN" altLang="en-US" dirty="0"/>
          </a:p>
        </p:txBody>
      </p:sp>
      <p:sp>
        <p:nvSpPr>
          <p:cNvPr id="5" name="右箭头 4">
            <a:hlinkClick r:id="rId2" action="ppaction://hlinksldjump"/>
          </p:cNvPr>
          <p:cNvSpPr/>
          <p:nvPr/>
        </p:nvSpPr>
        <p:spPr>
          <a:xfrm>
            <a:off x="7715272" y="5715016"/>
            <a:ext cx="857256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5728"/>
            <a:ext cx="7877204" cy="582635"/>
          </a:xfrm>
        </p:spPr>
        <p:txBody>
          <a:bodyPr/>
          <a:lstStyle/>
          <a:p>
            <a:r>
              <a:rPr lang="zh-CN" altLang="en-US" b="1" dirty="0" smtClean="0"/>
              <a:t>临床表现</a:t>
            </a:r>
            <a:endParaRPr lang="zh-CN" altLang="en-US" b="1" dirty="0">
              <a:solidFill>
                <a:schemeClr val="tx2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其他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eaLnBrk="1">
              <a:buNone/>
            </a:pP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    由于活动增多，可明显影响睡眠。体力消耗过多，饮食可明显增加，有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的患者饮食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无节</a:t>
            </a:r>
            <a:r>
              <a:rPr lang="en-US" altLang="zh-CN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暴食或贪食。有时因无法正常饮水、进食和睡眠而消瘦明显，甚至可衰竭而死亡。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躁狂症患者仪表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常浓妆艳抹，尤喜色彩鲜明的服饰、性欲增强，自知力多丧失。</a:t>
            </a:r>
            <a:endParaRPr lang="zh-CN" altLang="en-US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躁狂发作临床表现较轻者称为轻躁狂，患者可存在持续至少数天的情感高涨、精力充沛、活动增多，有显著的自我感觉良好，注意力不集中、也不能持久，轻度挥霍，社交活动增多，性欲增强，睡眠需要减少。有时表现为易激惹，自负自傲，行为较莽撞，但不伴有幻觉、妄想等精神病性症状。对患者社会功能有轻度的影响，部分患者有时达不到影响社会功能的程度，一般人常不易觉察。</a:t>
            </a:r>
            <a:endParaRPr lang="zh-CN" altLang="en-US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72198" y="285728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  临床表现</a:t>
            </a:r>
            <a:endParaRPr lang="zh-CN" altLang="en-US" sz="32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2"/>
                </a:solidFill>
              </a:rPr>
              <a:t>  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老年躁狂发作的患者临床上表现为心境高涨的较</a:t>
            </a:r>
            <a:endParaRPr lang="en-US" altLang="zh-CN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少，主要表现易激惹，狂妄自大，有夸大观念及妄 想，言语增多，但常较啰嗦，可有攻击行为。意念飘忽和性欲亢进等症状亦较少见。病程较为迁延。</a:t>
            </a:r>
            <a:endParaRPr lang="zh-CN" altLang="en-US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786446" y="428604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    临床表现</a:t>
            </a:r>
            <a:endParaRPr lang="zh-CN" altLang="en-US" sz="32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14290"/>
            <a:ext cx="7877204" cy="654073"/>
          </a:xfrm>
        </p:spPr>
        <p:txBody>
          <a:bodyPr/>
          <a:lstStyle/>
          <a:p>
            <a:r>
              <a:rPr lang="zh-CN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治疗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（一）治疗原则</a:t>
            </a:r>
          </a:p>
          <a:p>
            <a:pPr lvl="1">
              <a:buNone/>
            </a:pP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．目前还无法根治心境障碍，但治疗能减轻或缓解病症，并减少疾病的患病率及死亡率。治疗目标是降低发病的频率、严重性及心理社会性不良后果，并增强发作间歇期的心理社会功能。</a:t>
            </a:r>
          </a:p>
          <a:p>
            <a:pPr lvl="1">
              <a:buNone/>
            </a:pP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．应加强对影响心境障碍的心理社会因素的了解。识别疾病的促发或延缓因素，提倡早期发现，早期治疗。必须全面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了解患者的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需要、内在心理冲突、心理防御机制、应对方式及能力等，并了解生物、心理、社会等各方面的影响因素。应用恰当的药物、心理治疗、心理社会康复等。需要指出，心理治疗和社会干预应贯穿整个治疗过程。目的在于减少应激性生活事件，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使患者消除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不必要的顾虑，恐惧及悲观情绪，主动配合治疗。</a:t>
            </a:r>
          </a:p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．确定药物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及其他治疗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方法，并制定全面的综合性治疗计划，既要考虑横截面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如目前临床状态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问题，也要考虑纵向性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疾病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发展情况，治疗方法及效果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问题，并根据病情不断调整综合性的治疗及护理。</a:t>
            </a:r>
          </a:p>
          <a:p>
            <a:pPr lvl="1">
              <a:buNone/>
            </a:pP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．治疗应努力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取得患者及其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家属的配合，增强执行治疗计划的依从性。</a:t>
            </a:r>
          </a:p>
          <a:p>
            <a:pPr lvl="1">
              <a:buNone/>
            </a:pP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．应建立和维持一种治疗性的协作关系，精神科医生除直接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治疗患者外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，还常作为合作伙伴或指导者，以团队工作方式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与其他人员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一起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根据患者的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需要，提供包括精神科、全科医疗、康复及社会的系列性服务，以最大程度地改善社会功能和提高生活质量。</a:t>
            </a:r>
          </a:p>
          <a:p>
            <a:pPr lvl="1">
              <a:buNone/>
            </a:pP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．以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适合患者的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方式提供健康教育，并应贯穿整个治疗过程。</a:t>
            </a:r>
          </a:p>
          <a:p>
            <a:endParaRPr lang="zh-CN" altLang="en-US" sz="24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715008" y="500042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         治疗</a:t>
            </a:r>
            <a:endParaRPr lang="zh-CN" altLang="en-US" sz="3200" b="1" dirty="0">
              <a:solidFill>
                <a:schemeClr val="bg1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健康史</a:t>
            </a:r>
            <a:r>
              <a:rPr lang="en-US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/</a:t>
            </a:r>
            <a:r>
              <a:rPr lang="zh-CN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疾病史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心境障碍与遗传因素有关，但遗传方式目前尚不肯定。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也有人认为其发病是遗传易感性和环境因素共同作用的结果。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eaLnBrk="1"/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曾有多位学者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对患者家系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进行调查，结果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表明患者亲属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患病率比一般人群高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10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～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30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倍，血缘关系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越近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，患病率超高。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单卵双生比双卵双生的患病率高。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endParaRPr lang="zh-CN" altLang="en-US" b="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AutoShape 2"/>
          <p:cNvSpPr>
            <a:spLocks noChangeArrowheads="1"/>
          </p:cNvSpPr>
          <p:nvPr/>
        </p:nvSpPr>
        <p:spPr bwMode="gray">
          <a:xfrm>
            <a:off x="2000232" y="1928802"/>
            <a:ext cx="5759450" cy="2159000"/>
          </a:xfrm>
          <a:prstGeom prst="upArrow">
            <a:avLst>
              <a:gd name="adj1" fmla="val 57296"/>
              <a:gd name="adj2" fmla="val 62796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15294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286116" y="2143116"/>
            <a:ext cx="1368425" cy="2449513"/>
            <a:chOff x="2200" y="1570"/>
            <a:chExt cx="1496" cy="1496"/>
          </a:xfrm>
        </p:grpSpPr>
        <p:sp>
          <p:nvSpPr>
            <p:cNvPr id="75782" name="Oval 6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783" name="Oval 7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784" name="Oval 8"/>
            <p:cNvSpPr>
              <a:spLocks noChangeArrowheads="1"/>
            </p:cNvSpPr>
            <p:nvPr/>
          </p:nvSpPr>
          <p:spPr bwMode="gray">
            <a:xfrm>
              <a:off x="2297" y="1668"/>
              <a:ext cx="1302" cy="13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785" name="Oval 9"/>
            <p:cNvSpPr>
              <a:spLocks noChangeArrowheads="1"/>
            </p:cNvSpPr>
            <p:nvPr/>
          </p:nvSpPr>
          <p:spPr bwMode="gray">
            <a:xfrm>
              <a:off x="2297" y="1668"/>
              <a:ext cx="1302" cy="1300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786" name="Oval 10"/>
            <p:cNvSpPr>
              <a:spLocks noChangeArrowheads="1"/>
            </p:cNvSpPr>
            <p:nvPr/>
          </p:nvSpPr>
          <p:spPr bwMode="gray">
            <a:xfrm>
              <a:off x="2363" y="1733"/>
              <a:ext cx="1170" cy="117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28596" y="2071678"/>
            <a:ext cx="1152525" cy="2449512"/>
            <a:chOff x="2200" y="1570"/>
            <a:chExt cx="1496" cy="1496"/>
          </a:xfrm>
        </p:grpSpPr>
        <p:sp>
          <p:nvSpPr>
            <p:cNvPr id="75788" name="Oval 12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789" name="Oval 13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790" name="Oval 14"/>
            <p:cNvSpPr>
              <a:spLocks noChangeArrowheads="1"/>
            </p:cNvSpPr>
            <p:nvPr/>
          </p:nvSpPr>
          <p:spPr bwMode="gray">
            <a:xfrm>
              <a:off x="2299" y="1668"/>
              <a:ext cx="1298" cy="130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411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791" name="Oval 15"/>
            <p:cNvSpPr>
              <a:spLocks noChangeArrowheads="1"/>
            </p:cNvSpPr>
            <p:nvPr/>
          </p:nvSpPr>
          <p:spPr bwMode="gray">
            <a:xfrm>
              <a:off x="2299" y="1668"/>
              <a:ext cx="1298" cy="1300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792" name="Oval 16"/>
            <p:cNvSpPr>
              <a:spLocks noChangeArrowheads="1"/>
            </p:cNvSpPr>
            <p:nvPr/>
          </p:nvSpPr>
          <p:spPr bwMode="gray">
            <a:xfrm>
              <a:off x="2363" y="1733"/>
              <a:ext cx="1170" cy="117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4929190" y="2214554"/>
            <a:ext cx="1296987" cy="2376488"/>
            <a:chOff x="2200" y="1570"/>
            <a:chExt cx="1496" cy="1496"/>
          </a:xfrm>
        </p:grpSpPr>
        <p:sp>
          <p:nvSpPr>
            <p:cNvPr id="75794" name="Oval 18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795" name="Oval 19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796" name="Oval 20"/>
            <p:cNvSpPr>
              <a:spLocks noChangeArrowheads="1"/>
            </p:cNvSpPr>
            <p:nvPr/>
          </p:nvSpPr>
          <p:spPr bwMode="gray">
            <a:xfrm>
              <a:off x="2299" y="1668"/>
              <a:ext cx="1298" cy="130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797" name="Oval 21"/>
            <p:cNvSpPr>
              <a:spLocks noChangeArrowheads="1"/>
            </p:cNvSpPr>
            <p:nvPr/>
          </p:nvSpPr>
          <p:spPr bwMode="gray">
            <a:xfrm>
              <a:off x="2299" y="1668"/>
              <a:ext cx="1298" cy="1300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798" name="Oval 22"/>
            <p:cNvSpPr>
              <a:spLocks noChangeArrowheads="1"/>
            </p:cNvSpPr>
            <p:nvPr/>
          </p:nvSpPr>
          <p:spPr bwMode="gray">
            <a:xfrm>
              <a:off x="2363" y="1733"/>
              <a:ext cx="1170" cy="11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1857356" y="2071678"/>
            <a:ext cx="1223962" cy="2590800"/>
            <a:chOff x="2200" y="1570"/>
            <a:chExt cx="1496" cy="1496"/>
          </a:xfrm>
        </p:grpSpPr>
        <p:sp>
          <p:nvSpPr>
            <p:cNvPr id="23582" name="Oval 24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7AB820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583" name="Oval 25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7AB82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584" name="Oval 26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rgbClr val="426411"/>
                </a:gs>
                <a:gs pos="50000">
                  <a:srgbClr val="7AB820"/>
                </a:gs>
                <a:gs pos="100000">
                  <a:srgbClr val="426411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585" name="Oval 27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rgbClr val="7AB820"/>
                </a:gs>
                <a:gs pos="100000">
                  <a:srgbClr val="3B591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586" name="Oval 28"/>
            <p:cNvSpPr>
              <a:spLocks noChangeArrowheads="1"/>
            </p:cNvSpPr>
            <p:nvPr/>
          </p:nvSpPr>
          <p:spPr bwMode="gray">
            <a:xfrm>
              <a:off x="2363" y="1733"/>
              <a:ext cx="1170" cy="1170"/>
            </a:xfrm>
            <a:prstGeom prst="ellipse">
              <a:avLst/>
            </a:prstGeom>
            <a:gradFill rotWithShape="1">
              <a:gsLst>
                <a:gs pos="0">
                  <a:srgbClr val="38550F"/>
                </a:gs>
                <a:gs pos="100000">
                  <a:srgbClr val="7AB820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6429388" y="2285992"/>
            <a:ext cx="1152525" cy="2376487"/>
            <a:chOff x="2200" y="1570"/>
            <a:chExt cx="1496" cy="1496"/>
          </a:xfrm>
        </p:grpSpPr>
        <p:sp>
          <p:nvSpPr>
            <p:cNvPr id="75807" name="Oval 31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808" name="Oval 32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809" name="Oval 33"/>
            <p:cNvSpPr>
              <a:spLocks noChangeArrowheads="1"/>
            </p:cNvSpPr>
            <p:nvPr/>
          </p:nvSpPr>
          <p:spPr bwMode="gray">
            <a:xfrm>
              <a:off x="2299" y="1668"/>
              <a:ext cx="1298" cy="130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411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810" name="Oval 34"/>
            <p:cNvSpPr>
              <a:spLocks noChangeArrowheads="1"/>
            </p:cNvSpPr>
            <p:nvPr/>
          </p:nvSpPr>
          <p:spPr bwMode="gray">
            <a:xfrm>
              <a:off x="2299" y="1668"/>
              <a:ext cx="1298" cy="1300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811" name="Oval 35"/>
            <p:cNvSpPr>
              <a:spLocks noChangeArrowheads="1"/>
            </p:cNvSpPr>
            <p:nvPr/>
          </p:nvSpPr>
          <p:spPr bwMode="gray">
            <a:xfrm>
              <a:off x="2363" y="1733"/>
              <a:ext cx="1170" cy="117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7812088" y="2285992"/>
            <a:ext cx="1331912" cy="2449512"/>
            <a:chOff x="2200" y="1570"/>
            <a:chExt cx="1496" cy="1496"/>
          </a:xfrm>
        </p:grpSpPr>
        <p:sp>
          <p:nvSpPr>
            <p:cNvPr id="75813" name="Oval 37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814" name="Oval 38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815" name="Oval 39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816" name="Oval 40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5817" name="Oval 41"/>
            <p:cNvSpPr>
              <a:spLocks noChangeArrowheads="1"/>
            </p:cNvSpPr>
            <p:nvPr/>
          </p:nvSpPr>
          <p:spPr bwMode="gray">
            <a:xfrm>
              <a:off x="2362" y="1733"/>
              <a:ext cx="1171" cy="117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3563" name="Text Box 42"/>
          <p:cNvSpPr txBox="1">
            <a:spLocks noChangeArrowheads="1"/>
          </p:cNvSpPr>
          <p:nvPr/>
        </p:nvSpPr>
        <p:spPr bwMode="auto">
          <a:xfrm>
            <a:off x="785786" y="2571744"/>
            <a:ext cx="2873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</a:rPr>
              <a:t>身体方面</a:t>
            </a:r>
            <a:endParaRPr lang="zh-CN" altLang="en-US" sz="2400" b="1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3565" name="Text Box 44"/>
          <p:cNvSpPr txBox="1">
            <a:spLocks noChangeArrowheads="1"/>
          </p:cNvSpPr>
          <p:nvPr/>
        </p:nvSpPr>
        <p:spPr bwMode="auto">
          <a:xfrm>
            <a:off x="2214546" y="2571744"/>
            <a:ext cx="431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</a:rPr>
              <a:t>情绪方面</a:t>
            </a:r>
            <a:endParaRPr lang="zh-CN" altLang="en-US" sz="2400" b="1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3566" name="Text Box 45"/>
          <p:cNvSpPr txBox="1">
            <a:spLocks noChangeArrowheads="1"/>
          </p:cNvSpPr>
          <p:nvPr/>
        </p:nvSpPr>
        <p:spPr bwMode="auto">
          <a:xfrm>
            <a:off x="3714744" y="2500306"/>
            <a:ext cx="431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</a:rPr>
              <a:t>认知方面</a:t>
            </a:r>
            <a:endParaRPr lang="zh-CN" altLang="en-US" sz="2400" b="1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3567" name="Text Box 46"/>
          <p:cNvSpPr txBox="1">
            <a:spLocks noChangeArrowheads="1"/>
          </p:cNvSpPr>
          <p:nvPr/>
        </p:nvSpPr>
        <p:spPr bwMode="auto">
          <a:xfrm>
            <a:off x="5357818" y="2643182"/>
            <a:ext cx="431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</a:rPr>
              <a:t>思维方面</a:t>
            </a:r>
            <a:endParaRPr lang="zh-CN" altLang="en-US" sz="2400" b="1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3568" name="Text Box 47"/>
          <p:cNvSpPr txBox="1">
            <a:spLocks noChangeArrowheads="1"/>
          </p:cNvSpPr>
          <p:nvPr/>
        </p:nvSpPr>
        <p:spPr bwMode="auto">
          <a:xfrm>
            <a:off x="6786578" y="2714620"/>
            <a:ext cx="431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</a:rPr>
              <a:t>社会方面</a:t>
            </a:r>
            <a:endParaRPr lang="zh-CN" altLang="en-US" sz="2400" b="1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3569" name="Text Box 48"/>
          <p:cNvSpPr txBox="1">
            <a:spLocks noChangeArrowheads="1"/>
          </p:cNvSpPr>
          <p:nvPr/>
        </p:nvSpPr>
        <p:spPr bwMode="auto">
          <a:xfrm>
            <a:off x="8286776" y="2643182"/>
            <a:ext cx="431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tx2"/>
                </a:solidFill>
              </a:rPr>
              <a:t>精神方面</a:t>
            </a:r>
            <a:endParaRPr lang="zh-CN" altLang="en-US" sz="2400" b="1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3570" name="Text Box 50"/>
          <p:cNvSpPr txBox="1">
            <a:spLocks noChangeArrowheads="1"/>
          </p:cNvSpPr>
          <p:nvPr/>
        </p:nvSpPr>
        <p:spPr bwMode="auto">
          <a:xfrm>
            <a:off x="5076825" y="649128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ea typeface="宋体" pitchFamily="2" charset="-122"/>
              </a:rPr>
              <a:t>第一节 概述</a:t>
            </a:r>
          </a:p>
        </p:txBody>
      </p:sp>
      <p:sp>
        <p:nvSpPr>
          <p:cNvPr id="23571" name="Rectangle 52"/>
          <p:cNvSpPr>
            <a:spLocks noGrp="1" noChangeArrowheads="1"/>
          </p:cNvSpPr>
          <p:nvPr>
            <p:ph type="title"/>
          </p:nvPr>
        </p:nvSpPr>
        <p:spPr>
          <a:xfrm>
            <a:off x="1295400" y="214290"/>
            <a:ext cx="7848600" cy="765175"/>
          </a:xfrm>
        </p:spPr>
        <p:txBody>
          <a:bodyPr/>
          <a:lstStyle/>
          <a:p>
            <a:r>
              <a:rPr lang="zh-CN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心理社会状况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0" name="灯片编号占位符 4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3" grpId="0"/>
      <p:bldP spid="23565" grpId="0"/>
      <p:bldP spid="23566" grpId="0"/>
      <p:bldP spid="23567" grpId="0"/>
      <p:bldP spid="23568" grpId="0"/>
      <p:bldP spid="235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85750"/>
            <a:ext cx="7816850" cy="785813"/>
          </a:xfrm>
        </p:spPr>
        <p:txBody>
          <a:bodyPr/>
          <a:lstStyle/>
          <a:p>
            <a:pPr algn="ctr" eaLnBrk="1" hangingPunct="1"/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目   录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60" y="2214554"/>
            <a:ext cx="5072098" cy="571504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第一节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躁狂发作患者的护理</a:t>
            </a:r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1819275" y="2219325"/>
            <a:ext cx="688975" cy="593725"/>
            <a:chOff x="1110" y="2656"/>
            <a:chExt cx="1549" cy="1351"/>
          </a:xfrm>
        </p:grpSpPr>
        <p:sp>
          <p:nvSpPr>
            <p:cNvPr id="4115" name="AutoShape 5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CCFFCC"/>
                </a:gs>
                <a:gs pos="100000">
                  <a:srgbClr val="5E765E"/>
                </a:gs>
              </a:gsLst>
              <a:path path="rect">
                <a:fillToRect l="100000" t="10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16" name="AutoShape 6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CCFFCC"/>
                </a:gs>
                <a:gs pos="100000">
                  <a:srgbClr val="5E765E"/>
                </a:gs>
              </a:gsLst>
              <a:path path="rect">
                <a:fillToRect l="100000" t="10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17" name="AutoShape 7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CCFFCC"/>
                </a:gs>
                <a:gs pos="100000">
                  <a:srgbClr val="5E765E"/>
                </a:gs>
              </a:gsLst>
              <a:path path="rect">
                <a:fillToRect l="100000" t="10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4101" name="Text Box 8"/>
          <p:cNvSpPr txBox="1">
            <a:spLocks noChangeArrowheads="1"/>
          </p:cNvSpPr>
          <p:nvPr/>
        </p:nvSpPr>
        <p:spPr bwMode="gray">
          <a:xfrm>
            <a:off x="1979613" y="2276475"/>
            <a:ext cx="3381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1" tIns="45715" rIns="91431" bIns="45715"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1</a:t>
            </a: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gray">
          <a:xfrm>
            <a:off x="1785918" y="3929066"/>
            <a:ext cx="687388" cy="593725"/>
          </a:xfrm>
          <a:prstGeom prst="hexagon">
            <a:avLst>
              <a:gd name="adj" fmla="val 28944"/>
              <a:gd name="vf" fmla="val 11547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4103" name="Text Box 10"/>
          <p:cNvSpPr txBox="1">
            <a:spLocks noChangeArrowheads="1"/>
          </p:cNvSpPr>
          <p:nvPr/>
        </p:nvSpPr>
        <p:spPr bwMode="gray">
          <a:xfrm>
            <a:off x="1954213" y="3063875"/>
            <a:ext cx="3540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2</a:t>
            </a:r>
          </a:p>
        </p:txBody>
      </p:sp>
      <p:sp>
        <p:nvSpPr>
          <p:cNvPr id="2" name="Text Box 15"/>
          <p:cNvSpPr txBox="1">
            <a:spLocks noChangeArrowheads="1"/>
          </p:cNvSpPr>
          <p:nvPr/>
        </p:nvSpPr>
        <p:spPr bwMode="gray">
          <a:xfrm>
            <a:off x="1928794" y="4000504"/>
            <a:ext cx="352425" cy="3693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 eaLnBrk="0" hangingPunct="0"/>
            <a:r>
              <a:rPr lang="en-US" altLang="zh-CN" b="1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b="1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108" name="Line 18"/>
          <p:cNvSpPr>
            <a:spLocks noChangeShapeType="1"/>
          </p:cNvSpPr>
          <p:nvPr/>
        </p:nvSpPr>
        <p:spPr bwMode="auto">
          <a:xfrm>
            <a:off x="2555875" y="278130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9" name="Line 19"/>
          <p:cNvSpPr>
            <a:spLocks noChangeShapeType="1"/>
          </p:cNvSpPr>
          <p:nvPr/>
        </p:nvSpPr>
        <p:spPr bwMode="auto">
          <a:xfrm>
            <a:off x="2500298" y="450057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第二节  抑郁发作患者的护理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16734" y="3908235"/>
            <a:ext cx="514353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第二</a:t>
            </a:r>
            <a:r>
              <a:rPr lang="zh-CN" altLang="en-US" sz="28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节</a:t>
            </a:r>
            <a:r>
              <a:rPr lang="en-US" sz="28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8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抑郁发作患者的护理</a:t>
            </a:r>
          </a:p>
          <a:p>
            <a:endParaRPr lang="zh-CN" altLang="en-US" dirty="0"/>
          </a:p>
        </p:txBody>
      </p:sp>
      <p:sp>
        <p:nvSpPr>
          <p:cNvPr id="25" name="灯片编号占位符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护理诊断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84348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1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．健康维持的改变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与不能仔细考虑判断有关。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2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．营养改变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低于身体需要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)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与休息过少和不能集中注意力有关。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3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．有受伤危险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与不足的营养，睡眠不足有关。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4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．暴力危险（针对自己或他人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)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与精神运动兴奋有关。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5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．社会交往障碍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与思维过程改变有关。</a:t>
            </a:r>
          </a:p>
          <a:p>
            <a:endParaRPr lang="zh-CN" altLang="en-US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．思维过程改变</a:t>
            </a:r>
            <a:r>
              <a:rPr 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与不切实际的感受、不适当的应对方法有关。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．自理缺失</a:t>
            </a:r>
            <a:r>
              <a:rPr 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与严重的兴奋状态有关。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8</a:t>
            </a:r>
            <a:r>
              <a:rPr lang="zh-CN" alt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．睡眠形态改变</a:t>
            </a:r>
            <a:r>
              <a:rPr 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与严重的精神活动兴奋有关。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9</a:t>
            </a:r>
            <a:r>
              <a:rPr lang="zh-CN" alt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．个人应对无效</a:t>
            </a:r>
            <a:r>
              <a:rPr 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与不切实际的感受、不适当的应对方法有关。</a:t>
            </a:r>
          </a:p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715008" y="357166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    护理诊断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护理措施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Oval 5"/>
          <p:cNvSpPr>
            <a:spLocks noGrp="1" noChangeArrowheads="1"/>
          </p:cNvSpPr>
          <p:nvPr>
            <p:ph idx="1"/>
          </p:nvPr>
        </p:nvSpPr>
        <p:spPr bwMode="auto">
          <a:xfrm>
            <a:off x="214282" y="2714620"/>
            <a:ext cx="2714644" cy="1819268"/>
          </a:xfrm>
          <a:prstGeom prst="ellipse">
            <a:avLst/>
          </a:prstGeom>
          <a:solidFill>
            <a:srgbClr val="00FF00"/>
          </a:solidFill>
          <a:ln w="12700" cap="sq">
            <a:solidFill>
              <a:srgbClr val="CC66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buNone/>
            </a:pPr>
            <a:r>
              <a:rPr lang="zh-CN" altLang="en-US" b="1" smtClean="0">
                <a:solidFill>
                  <a:schemeClr val="tx2"/>
                </a:solidFill>
              </a:rPr>
              <a:t>生理方面的护理</a:t>
            </a:r>
            <a:endParaRPr lang="zh-CN" altLang="en-US" b="1" dirty="0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V="1">
            <a:off x="2928926" y="2019288"/>
            <a:ext cx="1057284" cy="981084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214810" y="1643050"/>
            <a:ext cx="4643470" cy="647700"/>
          </a:xfrm>
          <a:prstGeom prst="rect">
            <a:avLst/>
          </a:prstGeom>
          <a:solidFill>
            <a:srgbClr val="00FF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zh-CN" altLang="en-US" dirty="0">
                <a:solidFill>
                  <a:schemeClr val="tx2"/>
                </a:solidFill>
              </a:rPr>
              <a:t>提供安全、安静的环境</a:t>
            </a:r>
            <a:endParaRPr lang="zh-CN" altLang="en-US" dirty="0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2928926" y="3643314"/>
            <a:ext cx="1071570" cy="35719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4214810" y="2705088"/>
            <a:ext cx="4643470" cy="665163"/>
          </a:xfrm>
          <a:prstGeom prst="rect">
            <a:avLst/>
          </a:prstGeom>
          <a:solidFill>
            <a:srgbClr val="00FF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zh-CN" altLang="en-US" b="1" dirty="0">
                <a:solidFill>
                  <a:schemeClr val="accent6"/>
                </a:solidFill>
              </a:rPr>
              <a:t>维持适当的营养、休息和个人卫生</a:t>
            </a:r>
            <a:endParaRPr lang="zh-CN" altLang="en-US" b="1" dirty="0">
              <a:solidFill>
                <a:schemeClr val="accent6"/>
              </a:solidFill>
              <a:ea typeface="宋体" pitchFamily="2" charset="-122"/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786050" y="4000504"/>
            <a:ext cx="1285884" cy="1214446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214810" y="3714752"/>
            <a:ext cx="4714908" cy="647700"/>
          </a:xfrm>
          <a:prstGeom prst="rect">
            <a:avLst/>
          </a:prstGeom>
          <a:solidFill>
            <a:srgbClr val="00FF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zh-CN" altLang="en-US" b="1" dirty="0">
                <a:solidFill>
                  <a:schemeClr val="accent6"/>
                </a:solidFill>
              </a:rPr>
              <a:t>协助患者参与建设性活动，以发泄过剩的精力</a:t>
            </a:r>
            <a:endParaRPr lang="zh-CN" altLang="en-US" b="1" dirty="0">
              <a:solidFill>
                <a:schemeClr val="accent6"/>
              </a:solidFill>
              <a:ea typeface="宋体" pitchFamily="2" charset="-122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V="1">
            <a:off x="2928926" y="3071810"/>
            <a:ext cx="1071570" cy="214314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4214810" y="4857760"/>
            <a:ext cx="4714908" cy="665163"/>
          </a:xfrm>
          <a:prstGeom prst="rect">
            <a:avLst/>
          </a:prstGeom>
          <a:solidFill>
            <a:srgbClr val="00FF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zh-CN" altLang="en-US" b="1" dirty="0"/>
              <a:t>协助患者维持用药</a:t>
            </a:r>
            <a:endParaRPr lang="zh-CN" altLang="en-US" b="1" dirty="0">
              <a:solidFill>
                <a:schemeClr val="accent2"/>
              </a:solidFill>
              <a:ea typeface="宋体" pitchFamily="2" charset="-122"/>
            </a:endParaRPr>
          </a:p>
        </p:txBody>
      </p:sp>
      <p:sp>
        <p:nvSpPr>
          <p:cNvPr id="17" name="灯片编号占位符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护理措施</a:t>
            </a:r>
            <a:endParaRPr lang="zh-CN" altLang="en-US" dirty="0"/>
          </a:p>
        </p:txBody>
      </p:sp>
      <p:sp>
        <p:nvSpPr>
          <p:cNvPr id="5" name="Oval 6"/>
          <p:cNvSpPr>
            <a:spLocks noGrp="1" noChangeArrowheads="1"/>
          </p:cNvSpPr>
          <p:nvPr>
            <p:ph idx="1"/>
          </p:nvPr>
        </p:nvSpPr>
        <p:spPr bwMode="auto">
          <a:xfrm>
            <a:off x="214282" y="3214686"/>
            <a:ext cx="1857388" cy="1533516"/>
          </a:xfrm>
          <a:prstGeom prst="ellipse">
            <a:avLst/>
          </a:prstGeom>
          <a:solidFill>
            <a:srgbClr val="CCCCFF"/>
          </a:solidFill>
          <a:ln w="12700" cap="sq">
            <a:solidFill>
              <a:srgbClr val="CC66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buNone/>
            </a:pPr>
            <a:r>
              <a:rPr lang="zh-CN" altLang="en-US" dirty="0" smtClean="0">
                <a:solidFill>
                  <a:schemeClr val="accent6"/>
                </a:solidFill>
              </a:rPr>
              <a:t>心理护理</a:t>
            </a:r>
            <a:endParaRPr lang="zh-CN" altLang="en-US" dirty="0">
              <a:solidFill>
                <a:schemeClr val="accent6"/>
              </a:solidFill>
              <a:ea typeface="宋体" pitchFamily="2" charset="-122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2786050" y="2428868"/>
            <a:ext cx="8084264" cy="313932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zh-CN" altLang="en-US" sz="2000" dirty="0"/>
              <a:t>建立良好的</a:t>
            </a:r>
            <a:r>
              <a:rPr lang="zh-CN" altLang="en-US" sz="2000" dirty="0" smtClean="0"/>
              <a:t>护患者关系</a:t>
            </a:r>
            <a:endParaRPr lang="en-US" altLang="zh-CN" sz="2000" dirty="0" smtClean="0"/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n-US" altLang="zh-CN" sz="2000" dirty="0" smtClean="0"/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zh-CN" altLang="en-US" sz="2000" dirty="0"/>
              <a:t>过度不当行为的</a:t>
            </a:r>
            <a:r>
              <a:rPr lang="zh-CN" altLang="en-US" sz="2000" dirty="0" smtClean="0"/>
              <a:t>处理</a:t>
            </a:r>
            <a:endParaRPr lang="en-US" altLang="zh-CN" sz="2000" dirty="0" smtClean="0"/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n-US" altLang="zh-CN" sz="2000" dirty="0" smtClean="0"/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zh-CN" altLang="en-US" sz="2000" dirty="0" smtClean="0"/>
              <a:t>过于</a:t>
            </a:r>
            <a:r>
              <a:rPr lang="zh-CN" altLang="en-US" sz="2000" dirty="0"/>
              <a:t>慷慨的</a:t>
            </a:r>
            <a:r>
              <a:rPr lang="zh-CN" altLang="en-US" sz="2000" dirty="0" smtClean="0"/>
              <a:t>处理</a:t>
            </a:r>
            <a:endParaRPr lang="en-US" altLang="zh-CN" sz="2000" dirty="0" smtClean="0"/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n-US" altLang="zh-CN" sz="2000" dirty="0" smtClean="0"/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zh-CN" altLang="en-US" sz="2000" dirty="0" smtClean="0"/>
              <a:t>恰当</a:t>
            </a:r>
            <a:r>
              <a:rPr lang="zh-CN" altLang="en-US" sz="2000" dirty="0" smtClean="0"/>
              <a:t>控制患者的</a:t>
            </a:r>
            <a:r>
              <a:rPr lang="zh-CN" altLang="en-US" sz="2000" dirty="0"/>
              <a:t>操纵行为</a:t>
            </a:r>
            <a:endParaRPr lang="en-US" altLang="zh-CN" sz="2000" b="1" dirty="0">
              <a:solidFill>
                <a:srgbClr val="0A0E1C"/>
              </a:solidFill>
              <a:ea typeface="宋体" pitchFamily="2" charset="-122"/>
            </a:endParaRP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n-US" altLang="zh-CN" sz="2000" dirty="0" smtClean="0"/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zh-CN" altLang="en-US" sz="2000" dirty="0" smtClean="0"/>
              <a:t>协助</a:t>
            </a:r>
            <a:r>
              <a:rPr lang="zh-CN" altLang="en-US" sz="2000" dirty="0"/>
              <a:t>患者认识自己的疾病，同时学习新的应对</a:t>
            </a:r>
            <a:r>
              <a:rPr lang="zh-CN" altLang="en-US" sz="2000" dirty="0" smtClean="0"/>
              <a:t>技巧</a:t>
            </a:r>
            <a:endParaRPr lang="zh-CN" altLang="en-US" sz="2000" dirty="0">
              <a:solidFill>
                <a:srgbClr val="0A0E1C"/>
              </a:solidFill>
              <a:ea typeface="宋体" pitchFamily="2" charset="-122"/>
            </a:endParaRPr>
          </a:p>
        </p:txBody>
      </p:sp>
      <p:sp>
        <p:nvSpPr>
          <p:cNvPr id="7" name="AutoShape 13"/>
          <p:cNvSpPr>
            <a:spLocks/>
          </p:cNvSpPr>
          <p:nvPr/>
        </p:nvSpPr>
        <p:spPr bwMode="auto">
          <a:xfrm>
            <a:off x="2143108" y="2571744"/>
            <a:ext cx="533400" cy="2771788"/>
          </a:xfrm>
          <a:prstGeom prst="leftBrace">
            <a:avLst>
              <a:gd name="adj1" fmla="val 14286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zh-CN" altLang="zh-CN" b="1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灯片编号占位符 4"/>
          <p:cNvSpPr>
            <a:spLocks noGrp="1"/>
          </p:cNvSpPr>
          <p:nvPr>
            <p:ph type="sldNum" sz="quarter" idx="10"/>
          </p:nvPr>
        </p:nvSpPr>
        <p:spPr>
          <a:xfrm>
            <a:off x="8229600" y="6413500"/>
            <a:ext cx="914400" cy="457200"/>
          </a:xfrm>
          <a:noFill/>
        </p:spPr>
        <p:txBody>
          <a:bodyPr/>
          <a:lstStyle/>
          <a:p>
            <a:fld id="{05B3D571-BF4B-4A3F-A8C4-6A6D8816BF6B}" type="slidenum">
              <a:rPr lang="en-US" altLang="zh-CN" smtClean="0">
                <a:latin typeface="Arial" charset="0"/>
              </a:rPr>
              <a:pPr/>
              <a:t>24</a:t>
            </a:fld>
            <a:endParaRPr lang="en-US" altLang="zh-CN" smtClean="0">
              <a:latin typeface="Arial" charset="0"/>
            </a:endParaRPr>
          </a:p>
        </p:txBody>
      </p:sp>
      <p:sp>
        <p:nvSpPr>
          <p:cNvPr id="8196" name="Line 3"/>
          <p:cNvSpPr>
            <a:spLocks noChangeShapeType="1"/>
          </p:cNvSpPr>
          <p:nvPr/>
        </p:nvSpPr>
        <p:spPr bwMode="auto">
          <a:xfrm flipV="1">
            <a:off x="2428860" y="2428868"/>
            <a:ext cx="1285884" cy="73819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" name="Line 4"/>
          <p:cNvSpPr>
            <a:spLocks noChangeShapeType="1"/>
          </p:cNvSpPr>
          <p:nvPr/>
        </p:nvSpPr>
        <p:spPr bwMode="auto">
          <a:xfrm>
            <a:off x="2571736" y="3643314"/>
            <a:ext cx="1214446" cy="35719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0" name="Oval 7"/>
          <p:cNvSpPr>
            <a:spLocks noChangeArrowheads="1"/>
          </p:cNvSpPr>
          <p:nvPr/>
        </p:nvSpPr>
        <p:spPr bwMode="auto">
          <a:xfrm>
            <a:off x="285720" y="2928934"/>
            <a:ext cx="2286000" cy="1143000"/>
          </a:xfrm>
          <a:prstGeom prst="ellipse">
            <a:avLst/>
          </a:prstGeom>
          <a:solidFill>
            <a:srgbClr val="CCFFCC"/>
          </a:solidFill>
          <a:ln w="12700" cap="sq">
            <a:solidFill>
              <a:srgbClr val="CC66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zh-CN" altLang="en-US" sz="2000" b="1" dirty="0">
                <a:latin typeface="宋体" pitchFamily="2" charset="-122"/>
                <a:ea typeface="宋体" pitchFamily="2" charset="-122"/>
              </a:rPr>
              <a:t>社会方面的护理</a:t>
            </a:r>
            <a:endParaRPr lang="zh-CN" altLang="en-US" sz="2000" b="1" dirty="0">
              <a:solidFill>
                <a:srgbClr val="FF99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8207" name="Rectangle 14"/>
          <p:cNvSpPr>
            <a:spLocks noChangeArrowheads="1"/>
          </p:cNvSpPr>
          <p:nvPr/>
        </p:nvSpPr>
        <p:spPr bwMode="auto">
          <a:xfrm>
            <a:off x="3786182" y="2143116"/>
            <a:ext cx="4143404" cy="576262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zh-CN" altLang="en-US" b="1" dirty="0" smtClean="0"/>
              <a:t>防止患者挑拨</a:t>
            </a:r>
            <a:r>
              <a:rPr lang="zh-CN" altLang="en-US" b="1" dirty="0"/>
              <a:t>滋事</a:t>
            </a:r>
            <a:endParaRPr lang="zh-CN" altLang="en-US" b="1" dirty="0">
              <a:solidFill>
                <a:srgbClr val="3333FF"/>
              </a:solidFill>
              <a:ea typeface="宋体" pitchFamily="2" charset="-122"/>
            </a:endParaRPr>
          </a:p>
        </p:txBody>
      </p:sp>
      <p:sp>
        <p:nvSpPr>
          <p:cNvPr id="124943" name="Rectangle 15"/>
          <p:cNvSpPr>
            <a:spLocks noChangeArrowheads="1"/>
          </p:cNvSpPr>
          <p:nvPr/>
        </p:nvSpPr>
        <p:spPr bwMode="auto">
          <a:xfrm>
            <a:off x="3786182" y="3656002"/>
            <a:ext cx="4214842" cy="630254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b="1" dirty="0" smtClean="0"/>
              <a:t>避免患者出现</a:t>
            </a:r>
            <a:r>
              <a:rPr lang="zh-CN" altLang="en-US" b="1" dirty="0"/>
              <a:t>不恰当的性冲动行为</a:t>
            </a:r>
            <a:endParaRPr lang="zh-CN" alt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宋体" pitchFamily="2" charset="-122"/>
            </a:endParaRPr>
          </a:p>
        </p:txBody>
      </p:sp>
      <p:sp>
        <p:nvSpPr>
          <p:cNvPr id="124944" name="Rectangle 16"/>
          <p:cNvSpPr>
            <a:spLocks noChangeArrowheads="1"/>
          </p:cNvSpPr>
          <p:nvPr/>
        </p:nvSpPr>
        <p:spPr bwMode="auto">
          <a:xfrm>
            <a:off x="3786182" y="2863841"/>
            <a:ext cx="4143404" cy="576262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b="1" dirty="0"/>
              <a:t>预防和及时</a:t>
            </a:r>
            <a:r>
              <a:rPr lang="zh-CN" altLang="en-US" b="1" dirty="0" smtClean="0"/>
              <a:t>处理患者的</a:t>
            </a:r>
            <a:r>
              <a:rPr lang="zh-CN" altLang="en-US" b="1" dirty="0"/>
              <a:t>攻击行为</a:t>
            </a:r>
            <a:endParaRPr lang="zh-CN" alt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宋体" pitchFamily="2" charset="-122"/>
            </a:endParaRPr>
          </a:p>
        </p:txBody>
      </p:sp>
      <p:sp>
        <p:nvSpPr>
          <p:cNvPr id="8210" name="Line 17"/>
          <p:cNvSpPr>
            <a:spLocks noChangeShapeType="1"/>
          </p:cNvSpPr>
          <p:nvPr/>
        </p:nvSpPr>
        <p:spPr bwMode="auto">
          <a:xfrm flipV="1">
            <a:off x="2571736" y="3214685"/>
            <a:ext cx="1214446" cy="234951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3786182" y="4643446"/>
            <a:ext cx="4214842" cy="630254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b="1" dirty="0"/>
              <a:t>鼓励家属的参与治疗活动</a:t>
            </a:r>
            <a:endParaRPr lang="zh-CN" alt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宋体" pitchFamily="2" charset="-122"/>
            </a:endParaRPr>
          </a:p>
        </p:txBody>
      </p:sp>
      <p:sp>
        <p:nvSpPr>
          <p:cNvPr id="20" name="Line 4"/>
          <p:cNvSpPr>
            <a:spLocks noChangeShapeType="1"/>
          </p:cNvSpPr>
          <p:nvPr/>
        </p:nvSpPr>
        <p:spPr bwMode="auto">
          <a:xfrm>
            <a:off x="2285984" y="4000504"/>
            <a:ext cx="1357322" cy="928694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571736" y="428604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护理措施</a:t>
            </a:r>
            <a:endParaRPr lang="zh-CN" altLang="en-US" sz="3200" dirty="0"/>
          </a:p>
        </p:txBody>
      </p:sp>
      <p:sp>
        <p:nvSpPr>
          <p:cNvPr id="13" name="灯片编号占位符 7"/>
          <p:cNvSpPr txBox="1">
            <a:spLocks/>
          </p:cNvSpPr>
          <p:nvPr/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4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4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7" grpId="0" animBg="1"/>
      <p:bldP spid="124943" grpId="0" animBg="1"/>
      <p:bldP spid="124944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案例分析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68760"/>
            <a:ext cx="8610600" cy="4979640"/>
          </a:xfrm>
        </p:spPr>
        <p:txBody>
          <a:bodyPr/>
          <a:lstStyle/>
          <a:p>
            <a:pPr marL="0" indent="0" eaLnBrk="1">
              <a:buNone/>
            </a:pP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张某，男，</a:t>
            </a:r>
            <a:r>
              <a:rPr lang="en-US" altLang="zh-CN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59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岁，海南人。患者于</a:t>
            </a:r>
            <a:r>
              <a:rPr lang="en-US" altLang="zh-CN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2002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年开始出现头昏、头重多次在当地医院按脑供血不足治疗，症状时好时坏。</a:t>
            </a:r>
            <a:r>
              <a:rPr lang="en-US" altLang="zh-CN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2009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月患者头昏加重，自觉头脑不清醒，情绪低落，疲倦乏力、精力不足，兴趣减退、厌恶交际，精神容易紧张、脾气暴躁，入睡困难、多梦易醒、早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醒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耳鸣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，注意力不集中、记忆力减退，性功能障碍，到当地医院检查发现“睡眠呼吸暂停综合征”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，坚持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佩戴呼吸机治疗后症状无明显改善。</a:t>
            </a:r>
            <a:r>
              <a:rPr lang="en-US" altLang="zh-CN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2010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月患者来我科住院，诊断为“抑郁症伴焦虑”，经中西医结合治疗症状于</a:t>
            </a:r>
            <a:r>
              <a:rPr lang="en-US" altLang="zh-CN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天内明显改善，共住院</a:t>
            </a:r>
            <a:r>
              <a:rPr lang="en-US" altLang="zh-CN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12</a:t>
            </a:r>
            <a:r>
              <a:rPr lang="zh-CN" altLang="en-US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天，出院时患者所有症状基本消失，心情好，兴趣足，精力旺盛，性功能恢复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正常。</a:t>
            </a:r>
            <a:endParaRPr lang="zh-CN" altLang="en-US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8077200" cy="838184"/>
          </a:xfrm>
        </p:spPr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案例分析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zh-CN" altLang="en-US" b="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患者未能按疗程巩固治疗，出院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月后自行停药。停药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月症状再发，性功能障碍，头昏、头重、头脑不清醒，情绪低落、坐立不安，入睡困难、早醒，患者再次入我科治疗。共住院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12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天，经中西医结合治疗患者症状改善，出院后继续服药治疗，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周后再次完全缓解。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问题：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该患者护理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评估内容有哪些？</a:t>
            </a:r>
          </a:p>
          <a:p>
            <a:pPr>
              <a:buNone/>
            </a:pPr>
            <a:endParaRPr lang="zh-CN" altLang="en-US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14290"/>
            <a:ext cx="7562880" cy="857256"/>
          </a:xfrm>
        </p:spPr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临床表现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908175" y="1989138"/>
            <a:ext cx="5832475" cy="665162"/>
            <a:chOff x="1152" y="1275"/>
            <a:chExt cx="3408" cy="419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152" y="1275"/>
              <a:ext cx="480" cy="419"/>
              <a:chOff x="1110" y="2656"/>
              <a:chExt cx="1549" cy="1351"/>
            </a:xfrm>
          </p:grpSpPr>
          <p:sp>
            <p:nvSpPr>
              <p:cNvPr id="11298" name="AutoShape 5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1299" name="AutoShape 6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69639" name="AutoShape 7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50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sp>
          <p:nvSpPr>
            <p:cNvPr id="11295" name="Line 8"/>
            <p:cNvSpPr>
              <a:spLocks noChangeShapeType="1"/>
            </p:cNvSpPr>
            <p:nvPr/>
          </p:nvSpPr>
          <p:spPr bwMode="auto">
            <a:xfrm>
              <a:off x="1536" y="1659"/>
              <a:ext cx="302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96" name="Text Box 9"/>
            <p:cNvSpPr txBox="1">
              <a:spLocks noChangeArrowheads="1"/>
            </p:cNvSpPr>
            <p:nvPr/>
          </p:nvSpPr>
          <p:spPr bwMode="auto">
            <a:xfrm>
              <a:off x="2160" y="1278"/>
              <a:ext cx="978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2800" b="1" dirty="0">
                  <a:solidFill>
                    <a:schemeClr val="tx2"/>
                  </a:solidFill>
                  <a:latin typeface="宋体" pitchFamily="2" charset="-122"/>
                  <a:ea typeface="宋体" pitchFamily="2" charset="-122"/>
                </a:rPr>
                <a:t>抑郁发作</a:t>
              </a:r>
              <a:endParaRPr lang="en-US" altLang="zh-CN" sz="28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11297" name="Text Box 10"/>
            <p:cNvSpPr txBox="1">
              <a:spLocks noChangeArrowheads="1"/>
            </p:cNvSpPr>
            <p:nvPr/>
          </p:nvSpPr>
          <p:spPr bwMode="gray">
            <a:xfrm>
              <a:off x="1284" y="1337"/>
              <a:ext cx="207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Arial" pitchFamily="34" charset="0"/>
                  <a:ea typeface="宋体" pitchFamily="2" charset="-122"/>
                </a:rPr>
                <a:t>1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835150" y="2852738"/>
            <a:ext cx="5905500" cy="665162"/>
            <a:chOff x="1152" y="1851"/>
            <a:chExt cx="3408" cy="419"/>
          </a:xfrm>
        </p:grpSpPr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1152" y="1851"/>
              <a:ext cx="480" cy="419"/>
              <a:chOff x="3174" y="2656"/>
              <a:chExt cx="1549" cy="1351"/>
            </a:xfrm>
          </p:grpSpPr>
          <p:sp>
            <p:nvSpPr>
              <p:cNvPr id="11291" name="AutoShape 13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1292" name="AutoShape 14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69647" name="AutoShape 15"/>
              <p:cNvSpPr>
                <a:spLocks noChangeArrowheads="1"/>
              </p:cNvSpPr>
              <p:nvPr/>
            </p:nvSpPr>
            <p:spPr bwMode="gray">
              <a:xfrm>
                <a:off x="3263" y="2737"/>
                <a:ext cx="1351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sp>
          <p:nvSpPr>
            <p:cNvPr id="11288" name="Line 16"/>
            <p:cNvSpPr>
              <a:spLocks noChangeShapeType="1"/>
            </p:cNvSpPr>
            <p:nvPr/>
          </p:nvSpPr>
          <p:spPr bwMode="auto">
            <a:xfrm>
              <a:off x="1536" y="2235"/>
              <a:ext cx="302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89" name="Text Box 17"/>
            <p:cNvSpPr txBox="1">
              <a:spLocks noChangeArrowheads="1"/>
            </p:cNvSpPr>
            <p:nvPr/>
          </p:nvSpPr>
          <p:spPr bwMode="auto">
            <a:xfrm>
              <a:off x="2160" y="1887"/>
              <a:ext cx="939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chemeClr val="tx2"/>
                  </a:solidFill>
                  <a:latin typeface="宋体" pitchFamily="2" charset="-122"/>
                  <a:ea typeface="宋体" pitchFamily="2" charset="-122"/>
                </a:rPr>
                <a:t>双相障碍</a:t>
              </a:r>
              <a:endParaRPr lang="en-US" altLang="zh-CN" sz="28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11290" name="Text Box 18"/>
            <p:cNvSpPr txBox="1">
              <a:spLocks noChangeArrowheads="1"/>
            </p:cNvSpPr>
            <p:nvPr/>
          </p:nvSpPr>
          <p:spPr bwMode="gray">
            <a:xfrm>
              <a:off x="1285" y="1913"/>
              <a:ext cx="204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Arial" pitchFamily="34" charset="0"/>
                  <a:ea typeface="宋体" pitchFamily="2" charset="-122"/>
                </a:rPr>
                <a:t>2</a:t>
              </a: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1835150" y="3860800"/>
            <a:ext cx="5911850" cy="606425"/>
            <a:chOff x="1152" y="2413"/>
            <a:chExt cx="3408" cy="419"/>
          </a:xfrm>
        </p:grpSpPr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1152" y="2413"/>
              <a:ext cx="480" cy="419"/>
              <a:chOff x="1110" y="2656"/>
              <a:chExt cx="1549" cy="1351"/>
            </a:xfrm>
          </p:grpSpPr>
          <p:sp>
            <p:nvSpPr>
              <p:cNvPr id="11284" name="AutoShape 21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1285" name="AutoShape 22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69655" name="AutoShape 23"/>
              <p:cNvSpPr>
                <a:spLocks noChangeArrowheads="1"/>
              </p:cNvSpPr>
              <p:nvPr/>
            </p:nvSpPr>
            <p:spPr bwMode="gray">
              <a:xfrm>
                <a:off x="1202" y="2737"/>
                <a:ext cx="1353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sp>
          <p:nvSpPr>
            <p:cNvPr id="11281" name="Line 24"/>
            <p:cNvSpPr>
              <a:spLocks noChangeShapeType="1"/>
            </p:cNvSpPr>
            <p:nvPr/>
          </p:nvSpPr>
          <p:spPr bwMode="auto">
            <a:xfrm>
              <a:off x="1536" y="2797"/>
              <a:ext cx="302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82" name="Text Box 25"/>
            <p:cNvSpPr txBox="1">
              <a:spLocks noChangeArrowheads="1"/>
            </p:cNvSpPr>
            <p:nvPr/>
          </p:nvSpPr>
          <p:spPr bwMode="auto">
            <a:xfrm>
              <a:off x="2160" y="2416"/>
              <a:ext cx="2141" cy="3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2800" b="1" dirty="0">
                  <a:solidFill>
                    <a:schemeClr val="tx2"/>
                  </a:solidFill>
                  <a:latin typeface="宋体" pitchFamily="2" charset="-122"/>
                  <a:ea typeface="宋体" pitchFamily="2" charset="-122"/>
                </a:rPr>
                <a:t>环性心境</a:t>
              </a:r>
              <a:endParaRPr lang="en-US" altLang="zh-CN" sz="28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11283" name="Text Box 26"/>
            <p:cNvSpPr txBox="1">
              <a:spLocks noChangeArrowheads="1"/>
            </p:cNvSpPr>
            <p:nvPr/>
          </p:nvSpPr>
          <p:spPr bwMode="gray">
            <a:xfrm>
              <a:off x="1285" y="2476"/>
              <a:ext cx="204" cy="3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Arial" pitchFamily="34" charset="0"/>
                  <a:ea typeface="宋体" pitchFamily="2" charset="-122"/>
                </a:rPr>
                <a:t>3</a:t>
              </a:r>
            </a:p>
          </p:txBody>
        </p:sp>
      </p:grp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1828800" y="4745038"/>
            <a:ext cx="5911850" cy="555625"/>
            <a:chOff x="1152" y="2989"/>
            <a:chExt cx="3408" cy="419"/>
          </a:xfrm>
        </p:grpSpPr>
        <p:grpSp>
          <p:nvGrpSpPr>
            <p:cNvPr id="9" name="Group 28"/>
            <p:cNvGrpSpPr>
              <a:grpSpLocks/>
            </p:cNvGrpSpPr>
            <p:nvPr/>
          </p:nvGrpSpPr>
          <p:grpSpPr bwMode="auto">
            <a:xfrm>
              <a:off x="1152" y="2989"/>
              <a:ext cx="480" cy="419"/>
              <a:chOff x="3174" y="2656"/>
              <a:chExt cx="1549" cy="1351"/>
            </a:xfrm>
          </p:grpSpPr>
          <p:sp>
            <p:nvSpPr>
              <p:cNvPr id="11277" name="AutoShape 29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1278" name="AutoShape 30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69663" name="AutoShape 31"/>
              <p:cNvSpPr>
                <a:spLocks noChangeArrowheads="1"/>
              </p:cNvSpPr>
              <p:nvPr/>
            </p:nvSpPr>
            <p:spPr bwMode="gray">
              <a:xfrm>
                <a:off x="3266" y="2737"/>
                <a:ext cx="1353" cy="1166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sp>
          <p:nvSpPr>
            <p:cNvPr id="11274" name="Line 32"/>
            <p:cNvSpPr>
              <a:spLocks noChangeShapeType="1"/>
            </p:cNvSpPr>
            <p:nvPr/>
          </p:nvSpPr>
          <p:spPr bwMode="auto">
            <a:xfrm>
              <a:off x="1536" y="3373"/>
              <a:ext cx="302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75" name="Text Box 33"/>
            <p:cNvSpPr txBox="1">
              <a:spLocks noChangeArrowheads="1"/>
            </p:cNvSpPr>
            <p:nvPr/>
          </p:nvSpPr>
          <p:spPr bwMode="auto">
            <a:xfrm>
              <a:off x="2160" y="2993"/>
              <a:ext cx="1466" cy="3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2800" b="1" dirty="0">
                  <a:solidFill>
                    <a:schemeClr val="tx2"/>
                  </a:solidFill>
                  <a:latin typeface="宋体" pitchFamily="2" charset="-122"/>
                  <a:ea typeface="宋体" pitchFamily="2" charset="-122"/>
                </a:rPr>
                <a:t>恶劣心境</a:t>
              </a:r>
              <a:endParaRPr lang="en-US" altLang="zh-CN" sz="28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11276" name="Text Box 34"/>
            <p:cNvSpPr txBox="1">
              <a:spLocks noChangeArrowheads="1"/>
            </p:cNvSpPr>
            <p:nvPr/>
          </p:nvSpPr>
          <p:spPr bwMode="gray">
            <a:xfrm>
              <a:off x="1285" y="3051"/>
              <a:ext cx="204" cy="3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Arial" pitchFamily="34" charset="0"/>
                  <a:ea typeface="宋体" pitchFamily="2" charset="-122"/>
                </a:rPr>
                <a:t>4</a:t>
              </a:r>
            </a:p>
          </p:txBody>
        </p:sp>
      </p:grpSp>
      <p:sp>
        <p:nvSpPr>
          <p:cNvPr id="11271" name="Text Box 35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2910" y="1142984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/>
              <a:t>一、</a:t>
            </a:r>
            <a:r>
              <a:rPr lang="zh-CN" altLang="en-US" sz="3600" dirty="0">
                <a:solidFill>
                  <a:schemeClr val="bg1"/>
                </a:solidFill>
              </a:rPr>
              <a:t>临床</a:t>
            </a:r>
            <a:r>
              <a:rPr lang="zh-CN" altLang="en-US" sz="3600" dirty="0" smtClean="0">
                <a:solidFill>
                  <a:schemeClr val="bg1"/>
                </a:solidFill>
              </a:rPr>
              <a:t>表现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40" name="灯片编号占位符 3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临床表现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5" name="Group 3"/>
          <p:cNvGrpSpPr>
            <a:grpSpLocks noGrp="1"/>
          </p:cNvGrpSpPr>
          <p:nvPr/>
        </p:nvGrpSpPr>
        <p:grpSpPr bwMode="auto">
          <a:xfrm>
            <a:off x="304800" y="2285992"/>
            <a:ext cx="1838308" cy="3962408"/>
            <a:chOff x="720" y="1296"/>
            <a:chExt cx="1367" cy="2542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12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15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6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7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8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9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  <p:sp>
          <p:nvSpPr>
            <p:cNvPr id="13" name="Text Box 16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40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1</a:t>
              </a:r>
              <a:endParaRPr lang="en-US" altLang="zh-CN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8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zh-CN" altLang="en-US" sz="2800" b="1" dirty="0">
                <a:solidFill>
                  <a:schemeClr val="accent1"/>
                </a:solidFill>
                <a:ea typeface="黑体" pitchFamily="49" charset="-122"/>
              </a:endParaRPr>
            </a:p>
            <a:p>
              <a:pPr eaLnBrk="1" hangingPunct="1"/>
              <a:r>
                <a:rPr lang="zh-CN" altLang="en-US" sz="2800" b="1" dirty="0">
                  <a:solidFill>
                    <a:schemeClr val="tx2"/>
                  </a:solidFill>
                </a:rPr>
                <a:t>情感</a:t>
              </a:r>
              <a:r>
                <a:rPr lang="zh-CN" altLang="en-US" sz="2800" b="1" dirty="0" smtClean="0">
                  <a:solidFill>
                    <a:schemeClr val="tx2"/>
                  </a:solidFill>
                </a:rPr>
                <a:t>低落</a:t>
              </a:r>
              <a:endParaRPr lang="en-US" altLang="zh-CN" sz="2800" b="1" dirty="0" smtClean="0">
                <a:solidFill>
                  <a:schemeClr val="tx2"/>
                </a:solidFill>
              </a:endParaRPr>
            </a:p>
            <a:p>
              <a:pPr eaLnBrk="1" hangingPunct="1"/>
              <a:r>
                <a:rPr lang="zh-CN" altLang="en-US" sz="2800" b="1" dirty="0" smtClean="0">
                  <a:solidFill>
                    <a:schemeClr val="tx2"/>
                  </a:solidFill>
                </a:rPr>
                <a:t>沮丧</a:t>
              </a:r>
              <a:r>
                <a:rPr lang="zh-CN" altLang="en-US" sz="2800" b="1" dirty="0">
                  <a:solidFill>
                    <a:schemeClr val="tx2"/>
                  </a:solidFill>
                </a:rPr>
                <a:t>忧虑</a:t>
              </a:r>
              <a:endParaRPr lang="en-US" altLang="zh-CN" b="1" dirty="0">
                <a:solidFill>
                  <a:schemeClr val="tx2"/>
                </a:solidFill>
                <a:ea typeface="宋体" pitchFamily="2" charset="-122"/>
              </a:endParaRPr>
            </a:p>
          </p:txBody>
        </p:sp>
      </p:grpSp>
      <p:grpSp>
        <p:nvGrpSpPr>
          <p:cNvPr id="20" name="Group 18"/>
          <p:cNvGrpSpPr>
            <a:grpSpLocks/>
          </p:cNvGrpSpPr>
          <p:nvPr/>
        </p:nvGrpSpPr>
        <p:grpSpPr bwMode="auto">
          <a:xfrm>
            <a:off x="2643174" y="2285992"/>
            <a:ext cx="1857388" cy="4035425"/>
            <a:chOff x="2208" y="1296"/>
            <a:chExt cx="1365" cy="2542"/>
          </a:xfrm>
        </p:grpSpPr>
        <p:sp>
          <p:nvSpPr>
            <p:cNvPr id="21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2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B3F2B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4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40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2</a:t>
              </a:r>
              <a:endParaRPr lang="en-US" altLang="zh-CN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60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zh-CN" altLang="en-US" sz="2800" b="1" dirty="0">
                <a:latin typeface="黑体" pitchFamily="49" charset="-122"/>
                <a:ea typeface="黑体" pitchFamily="49" charset="-122"/>
              </a:endParaRPr>
            </a:p>
            <a:p>
              <a:pPr eaLnBrk="1" hangingPunct="1"/>
              <a:r>
                <a:rPr lang="zh-CN" altLang="en-US" sz="2800" b="1" dirty="0">
                  <a:solidFill>
                    <a:schemeClr val="tx2"/>
                  </a:solidFill>
                </a:rPr>
                <a:t>思维迟缓</a:t>
              </a:r>
              <a:endParaRPr lang="en-US" altLang="zh-CN" sz="2800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32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3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34" name="Group 32"/>
          <p:cNvGrpSpPr>
            <a:grpSpLocks/>
          </p:cNvGrpSpPr>
          <p:nvPr/>
        </p:nvGrpSpPr>
        <p:grpSpPr bwMode="auto">
          <a:xfrm>
            <a:off x="4929190" y="2285992"/>
            <a:ext cx="1857388" cy="4035425"/>
            <a:chOff x="3692" y="1296"/>
            <a:chExt cx="1367" cy="2542"/>
          </a:xfrm>
        </p:grpSpPr>
        <p:sp>
          <p:nvSpPr>
            <p:cNvPr id="35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F2EDA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8F5CC"/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39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44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45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46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47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48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</p:grpSp>
        <p:sp>
          <p:nvSpPr>
            <p:cNvPr id="40" name="Text Box 43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40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3</a:t>
              </a:r>
              <a:endParaRPr lang="en-US" altLang="zh-CN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41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8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zh-CN" altLang="en-US" sz="2800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endParaRPr>
            </a:p>
            <a:p>
              <a:pPr eaLnBrk="1" hangingPunct="1"/>
              <a:r>
                <a:rPr lang="zh-CN" altLang="en-US" sz="2800" b="1" dirty="0">
                  <a:solidFill>
                    <a:schemeClr val="tx2"/>
                  </a:solidFill>
                </a:rPr>
                <a:t>意志活动减少</a:t>
              </a:r>
              <a:endParaRPr lang="en-US" altLang="zh-CN" sz="2800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42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3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857356" y="857232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/>
              <a:t>(</a:t>
            </a:r>
            <a:r>
              <a:rPr lang="zh-CN" altLang="en-US" sz="4000" b="1" dirty="0" smtClean="0"/>
              <a:t>一</a:t>
            </a:r>
            <a:r>
              <a:rPr lang="en-US" altLang="zh-CN" sz="4000" b="1" dirty="0" smtClean="0"/>
              <a:t>)</a:t>
            </a:r>
            <a:r>
              <a:rPr lang="zh-CN" altLang="en-US" sz="4000" b="1" dirty="0" smtClean="0"/>
              <a:t>抑郁</a:t>
            </a:r>
            <a:r>
              <a:rPr lang="zh-CN" altLang="en-US" sz="4000" b="1" dirty="0"/>
              <a:t>发作</a:t>
            </a:r>
          </a:p>
        </p:txBody>
      </p:sp>
      <p:sp>
        <p:nvSpPr>
          <p:cNvPr id="50" name="AutoShape 49"/>
          <p:cNvSpPr>
            <a:spLocks noChangeArrowheads="1"/>
          </p:cNvSpPr>
          <p:nvPr/>
        </p:nvSpPr>
        <p:spPr bwMode="gray">
          <a:xfrm rot="8729073">
            <a:off x="1593535" y="1450186"/>
            <a:ext cx="1313459" cy="737596"/>
          </a:xfrm>
          <a:prstGeom prst="rightArrow">
            <a:avLst>
              <a:gd name="adj1" fmla="val 38286"/>
              <a:gd name="adj2" fmla="val 67327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51" name="AutoShape 47"/>
          <p:cNvSpPr>
            <a:spLocks noChangeArrowheads="1"/>
          </p:cNvSpPr>
          <p:nvPr/>
        </p:nvSpPr>
        <p:spPr bwMode="gray">
          <a:xfrm rot="5400000">
            <a:off x="3285324" y="1500966"/>
            <a:ext cx="936623" cy="649287"/>
          </a:xfrm>
          <a:prstGeom prst="rightArrow">
            <a:avLst>
              <a:gd name="adj1" fmla="val 35167"/>
              <a:gd name="adj2" fmla="val 67327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52" name="AutoShape 48"/>
          <p:cNvSpPr>
            <a:spLocks noChangeArrowheads="1"/>
          </p:cNvSpPr>
          <p:nvPr/>
        </p:nvSpPr>
        <p:spPr bwMode="gray">
          <a:xfrm rot="3458202">
            <a:off x="4952577" y="1662343"/>
            <a:ext cx="1079500" cy="649287"/>
          </a:xfrm>
          <a:prstGeom prst="rightArrow">
            <a:avLst>
              <a:gd name="adj1" fmla="val 35167"/>
              <a:gd name="adj2" fmla="val 67327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grpSp>
        <p:nvGrpSpPr>
          <p:cNvPr id="53" name="Group 18"/>
          <p:cNvGrpSpPr>
            <a:grpSpLocks/>
          </p:cNvGrpSpPr>
          <p:nvPr/>
        </p:nvGrpSpPr>
        <p:grpSpPr bwMode="auto">
          <a:xfrm>
            <a:off x="7072330" y="2357430"/>
            <a:ext cx="1857388" cy="4035425"/>
            <a:chOff x="2208" y="1296"/>
            <a:chExt cx="1365" cy="2542"/>
          </a:xfrm>
        </p:grpSpPr>
        <p:sp>
          <p:nvSpPr>
            <p:cNvPr id="54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5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6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B3F2B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7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8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9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0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1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2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3" name="Text Box 28"/>
            <p:cNvSpPr txBox="1">
              <a:spLocks noChangeArrowheads="1"/>
            </p:cNvSpPr>
            <p:nvPr/>
          </p:nvSpPr>
          <p:spPr bwMode="gray">
            <a:xfrm>
              <a:off x="2764" y="1354"/>
              <a:ext cx="26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zh-CN" sz="2400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</a:rPr>
                <a:t>4</a:t>
              </a:r>
              <a:endParaRPr lang="en-US" altLang="zh-CN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64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60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zh-CN" altLang="en-US" sz="2800" b="1" dirty="0">
                <a:latin typeface="黑体" pitchFamily="49" charset="-122"/>
                <a:ea typeface="黑体" pitchFamily="49" charset="-122"/>
              </a:endParaRPr>
            </a:p>
            <a:p>
              <a:pPr eaLnBrk="1" hangingPunct="1"/>
              <a:r>
                <a:rPr lang="zh-CN" altLang="en-US" sz="2800" b="1" dirty="0"/>
                <a:t>其他</a:t>
              </a:r>
              <a:endParaRPr lang="en-US" altLang="zh-CN" sz="2800" b="1" dirty="0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65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6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67" name="AutoShape 48"/>
          <p:cNvSpPr>
            <a:spLocks noChangeArrowheads="1"/>
          </p:cNvSpPr>
          <p:nvPr/>
        </p:nvSpPr>
        <p:spPr bwMode="gray">
          <a:xfrm rot="2678616">
            <a:off x="6597609" y="1630653"/>
            <a:ext cx="1548681" cy="649287"/>
          </a:xfrm>
          <a:prstGeom prst="rightArrow">
            <a:avLst>
              <a:gd name="adj1" fmla="val 35167"/>
              <a:gd name="adj2" fmla="val 61555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68" name="灯片编号占位符 6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抑郁发作临床表现较轻者称之为轻度抑郁，主要表现情感低落，兴趣和愉快感的丧失，易疲劳，自觉日常工作能力及社交能力有所下降，不会出现幻觉和妄想等精神病性症状。但临床症状较环性心境障碍和恶劣心境为重。</a:t>
            </a:r>
          </a:p>
          <a:p>
            <a:endParaRPr lang="zh-CN" altLang="en-US" b="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786446" y="428604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     临床表现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学习目标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识记：</a:t>
            </a:r>
          </a:p>
          <a:p>
            <a:pPr lvl="1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1. </a:t>
            </a:r>
            <a:r>
              <a:rPr lang="zh-CN" altLang="en-US" sz="28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描述心境障碍的定义。</a:t>
            </a:r>
          </a:p>
          <a:p>
            <a:pPr lvl="1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2. </a:t>
            </a:r>
            <a:r>
              <a:rPr lang="zh-CN" altLang="en-US" sz="28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列举心境障碍发病的相关因素。</a:t>
            </a:r>
          </a:p>
          <a:p>
            <a:pPr>
              <a:buNone/>
            </a:pP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理解：</a:t>
            </a:r>
          </a:p>
          <a:p>
            <a:pPr lvl="1">
              <a:buNone/>
            </a:pPr>
            <a:r>
              <a:rPr lang="zh-CN" altLang="en-US" sz="28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解释</a:t>
            </a:r>
            <a:r>
              <a:rPr lang="zh-CN" altLang="en-US" sz="28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心境障碍发病的主要临床表现。</a:t>
            </a:r>
          </a:p>
          <a:p>
            <a:pPr>
              <a:buNone/>
            </a:pP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运用：</a:t>
            </a:r>
          </a:p>
          <a:p>
            <a:pPr lvl="1">
              <a:buNone/>
            </a:pPr>
            <a:r>
              <a:rPr lang="zh-CN" altLang="en-US" sz="28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评估心境障碍患者并为其</a:t>
            </a:r>
            <a:r>
              <a:rPr lang="zh-CN" altLang="en-US" sz="28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制订护理</a:t>
            </a:r>
            <a:r>
              <a:rPr lang="zh-CN" altLang="en-US" sz="28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计划。</a:t>
            </a:r>
          </a:p>
          <a:p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临床表现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老年抑郁发作患者除有抑郁心境外，多数患者有突出的焦虑烦躁情绪，有时也可表现为易激惹和敌意。精神运动性迟缓和躯体不适主诉较年轻患者更为明显。因思维联想明显迟缓以及记忆力减退，可出现较明显的认知功能损害症状，类似痴呆表现，如计算力、记忆力、理解和判断能力下降，国内外学者将此种表现称之为抑郁性假性痴呆。躯体不适主诉以消化系统症状较为常见，如食欲减退、腹胀、便秘等。患者常常纠缠于某一躯体主诉，并容易产生疑病观念，进而发展为疑病、虚无和罪恶妄想。病程较冗长，易发展成为慢性。</a:t>
            </a:r>
          </a:p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临床表现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（二）双相障碍</a:t>
            </a:r>
            <a:endParaRPr lang="en-US" altLang="zh-CN" sz="2400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marL="914400" lvl="1" indent="-457200">
              <a:buNone/>
            </a:pPr>
            <a:r>
              <a:rPr lang="en-US" altLang="zh-CN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临床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特点</a:t>
            </a:r>
            <a:endParaRPr lang="en-US" altLang="zh-CN" b="1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marL="914400" lvl="1" indent="-457200">
              <a:buNone/>
            </a:pP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至少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次反复出现心境和活动水平明显紊乱的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发作。</a:t>
            </a:r>
            <a:endParaRPr lang="en-US" altLang="zh-CN" b="1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marL="914400" lvl="1" indent="-457200">
              <a:buNone/>
            </a:pP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发作间期通常以完全缓解为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特征。</a:t>
            </a:r>
            <a:endParaRPr lang="en-US" altLang="zh-CN" b="1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marL="914400" lvl="1" indent="-457200">
              <a:buNone/>
            </a:pP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本病在男女性中的发病率较为接近。</a:t>
            </a:r>
            <a:endParaRPr lang="en-US" altLang="zh-CN" b="1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marL="914400" lvl="1" indent="-457200">
              <a:buNone/>
            </a:pPr>
            <a:r>
              <a:rPr lang="en-US" altLang="zh-CN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混合性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发作</a:t>
            </a:r>
            <a:endParaRPr lang="en-US" altLang="zh-CN" b="1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marL="914400" lvl="1" indent="-457200">
              <a:buNone/>
            </a:pPr>
            <a:r>
              <a:rPr lang="zh-CN" altLang="en-US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是双相障碍的亚型，指躁狂和抑郁症状在一次发作中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同时出现</a:t>
            </a:r>
            <a:r>
              <a:rPr lang="zh-CN" altLang="en-US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，临床上较为少见。通常是在躁狂与抑郁快速转相时发生，患者既有躁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狂又</a:t>
            </a:r>
            <a:r>
              <a:rPr lang="zh-CN" altLang="en-US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有抑郁的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表现。</a:t>
            </a:r>
            <a:endParaRPr lang="en-US" altLang="zh-CN" b="1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marL="914400" lvl="1" indent="-457200" eaLnBrk="1">
              <a:buNone/>
            </a:pP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这种</a:t>
            </a:r>
            <a:r>
              <a:rPr lang="zh-CN" altLang="en-US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混合状态一般持续时间较短，多数较快转入躁狂相或抑郁相。混合发作时临床上躁狂症状和抑郁症状均不典型，容易误诊为精神分裂症。</a:t>
            </a:r>
            <a:endParaRPr lang="zh-CN" altLang="en-US" b="1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临床表现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altLang="zh-CN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3</a:t>
            </a:r>
            <a:r>
              <a:rPr lang="en-US" altLang="zh-CN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快速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循环发作是指过去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12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个月中，至少有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次心境障碍发作，不管发作形式如何，但符合轻躁狂或躁狂发作、抑郁发作，或混合性发作标准。</a:t>
            </a:r>
            <a:endParaRPr lang="en-US" altLang="zh-CN" b="1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lvl="1">
              <a:buNone/>
            </a:pPr>
            <a:r>
              <a:rPr lang="en-US" altLang="zh-CN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4.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双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相障碍的躁狂发作通常起病突然，持续时间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周至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、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个月不等；抑郁发作持续时间较长，约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个月，除在老年期外，很少超过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年。两类发作通常都继发于应激性生活事件或其他精神创伤。首次发病可见于任何年龄，但大多数发病于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50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岁之前。发作频率、复发与缓解的形式均有很大变异，但随着时间推移，缓解期有逐渐缩短的趋势。中年之后，抑郁变得更为常见，持续时间也更长。</a:t>
            </a:r>
          </a:p>
          <a:p>
            <a:pPr lvl="1">
              <a:buNone/>
            </a:pPr>
            <a:endParaRPr lang="en-US" altLang="zh-CN" b="1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临床表现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altLang="zh-CN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5.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双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相障碍应遵循长期治疗的原则，由于双相障碍几乎终生以循环方式反复发作，其发作的频率远较抑郁发作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为高。主要用心境稳定剂治疗。</a:t>
            </a:r>
          </a:p>
          <a:p>
            <a:pPr lvl="1">
              <a:buNone/>
            </a:pPr>
            <a:r>
              <a:rPr lang="en-US" altLang="zh-CN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en-US" altLang="zh-CN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对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双相障碍的抑郁发作的治疗，目前仍有争议。有的主张单独使用心境稳定剂治疗，也有的主张在使用心境稳定剂的基础上联用抗抑郁药物治疗，一旦抑郁症状缓解，可继续予心境稳定剂维持治疗，同时逐渐减少、停止抗抑郁药物，避免转为躁狂发作。</a:t>
            </a:r>
          </a:p>
          <a:p>
            <a:pPr lvl="1"/>
            <a:endParaRPr lang="zh-CN" altLang="en-US" b="1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临床表现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（三）环性心境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lvl="1">
              <a:buNone/>
            </a:pP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环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性心境障碍是指情感高涨与低落反复交替出现，但程度较轻，且均不符合躁狂或抑郁发作时的诊断标推。轻度躁狂发作时表现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为患者十分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活跃和积极，且在社会生活中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会做出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一些承诺，但转变为抑郁时，不再乐观自信，而成为痛苦的“失败者”；随后，可能回到情绪相对正常的时期，或者又转变为轻度的情绪高涨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。一般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心境相对正常的间歇期可长达数月。这种心境的波动与生活应激无明显关系，与患者的人格特征有密切关系，过去有人称为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“环性人格”。</a:t>
            </a:r>
            <a:endParaRPr lang="zh-CN" altLang="en-US" b="1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临床表现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（四）恶劣心境</a:t>
            </a:r>
          </a:p>
          <a:p>
            <a:pPr lvl="1" eaLnBrk="1">
              <a:buNone/>
            </a:pP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   恶劣心境指一种以持久的心境低落状态为主的轻度抑郁，从不出现躁狂，常伴有焦虑、躯体不适感和睡眠障碍。患者有求治要求，但无明显的精神运动性抑制或精神病性症状，生活不受严重影响。在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CCMD-3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中恶劣心境已列为心境障碍的一个亚型。</a:t>
            </a:r>
          </a:p>
          <a:p>
            <a:pPr lvl="1"/>
            <a:endParaRPr lang="zh-CN" altLang="en-US" b="1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临床表现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/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患者在大多数时间里感到心情沉重、沮丧，看事物犹如戴一副墨镜一样，周围一片暗淡；对工作无兴趣，无热情，缺乏信心；对未来悲观失望，常感到精神不振、疲乏、能力降低等。抑郁程度加重时也会有轻生的念头。尽管如此，但患者的工作、学习和社会功能无明显受损，常有自知力，患者知道自己心情不好，主动要求治疗。患者抑郁常持续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年以上，期间无长时间的完全缓解，如有缓解，一般不超过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个月。</a:t>
            </a:r>
          </a:p>
          <a:p>
            <a:pPr lvl="1"/>
            <a:endParaRPr lang="zh-CN" altLang="en-US" b="1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临床表现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此类抑郁发作与生活事件和性格都有较大关系，也有人称为“神经症性抑郁”。焦虑情绪是常伴随的症状，也可有强迫症状出现。躯体不适主诉也较常见。睡眠障碍以入睡困难、多梦、睡眠较浅为特点，常伴有头痛、背痛、四肢痛等慢性疼痛症状；尚有自主神经功能失调症状，如胃部不适、腹泻或便秘等。但无明显早醒、昼夜节律改变及体重减轻等生物学方面改变的症状。</a:t>
            </a:r>
          </a:p>
          <a:p>
            <a:pPr lvl="1"/>
            <a:endParaRPr lang="zh-CN" altLang="en-US" b="1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心理社会状况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创伤性生活事件与心境障碍发病关系密切。有人报导最近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个月内有重大生活事件者，抑郁发作的危险率可增加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倍，自杀危险率增加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倍。生活事件的严重程度与发病时间有关，遇有意外灾害、至亲亡故、较大经济损失等重大负性生活事件者，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年内抑郁发作危险性比正常人群高。慢性心理社会刺激，如失业、慢性疾病等也会导致抑郁发作。西方国家的调查，低阶层比高阶层重性抑郁发作患病率约高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倍，而双相情感障碍以高阶层为多。其他同躁狂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发作。</a:t>
            </a:r>
            <a:endParaRPr lang="zh-CN" altLang="en-US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护理诊断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．营养状况的改变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低于身体需要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)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与情感障碍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缺乏 食欲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有关。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．睡眠形态改变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与严重抑郁有关。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．社交隔离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与精神下降和低自尊有关。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．社会交往障碍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与沟通障碍、自我概念紊乱有关。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．自尊改变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与感到无用、无价值有关。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．思维过程改变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与心理冲突、判断力障碍有关。</a:t>
            </a:r>
          </a:p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心境障碍（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mood disorder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）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lvl="1"/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又称情感性精神障碍，是指以心境显著而持久的改变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高涨或低落</a:t>
            </a:r>
            <a:r>
              <a:rPr 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为基本临床表现并伴有相应认知和行为改变的一类精神障碍。此类精神障碍通常有反复发作倾向。缓解期间精神状态基本正常，预后一般较好。</a:t>
            </a:r>
          </a:p>
          <a:p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包括躁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狂发作、双相障碍、抑郁发作、持续性心境障碍四个类型</a:t>
            </a:r>
            <a:endParaRPr lang="zh-CN" altLang="en-US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．活动无耐力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与精神运动抑制有关。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8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．个人应对能无效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与不切实际的感受、不适当的应对方法有关。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9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．暴力危险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针对自己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)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与自责、自罪、无用、低自尊有关。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10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．健康维持改变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与精神活动迟滞有关。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11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．绝望</a:t>
            </a:r>
            <a:r>
              <a:rPr 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与思维障碍，低自尊有关。</a:t>
            </a:r>
          </a:p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214942" y="357166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        护理诊断</a:t>
            </a:r>
            <a:endParaRPr lang="zh-CN" altLang="en-US" sz="32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BADFF33-E245-4E77-93B0-3F85083ACBFF}" type="slidenum">
              <a:rPr lang="zh-CN" altLang="en-US" smtClean="0">
                <a:latin typeface="Arial" charset="0"/>
              </a:rPr>
              <a:pPr/>
              <a:t>41</a:t>
            </a:fld>
            <a:endParaRPr lang="en-US" altLang="zh-CN" smtClean="0">
              <a:latin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ea typeface="宋体" pitchFamily="2" charset="-122"/>
              </a:rPr>
              <a:t>护理措施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5288" y="1341438"/>
            <a:ext cx="5899150" cy="665162"/>
            <a:chOff x="204" y="3022"/>
            <a:chExt cx="3716" cy="419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04" y="3022"/>
              <a:ext cx="480" cy="419"/>
              <a:chOff x="3174" y="2656"/>
              <a:chExt cx="1549" cy="1351"/>
            </a:xfrm>
          </p:grpSpPr>
          <p:sp>
            <p:nvSpPr>
              <p:cNvPr id="32821" name="AutoShape 6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32822" name="AutoShape 7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62472" name="AutoShape 8"/>
              <p:cNvSpPr>
                <a:spLocks noChangeArrowheads="1"/>
              </p:cNvSpPr>
              <p:nvPr/>
            </p:nvSpPr>
            <p:spPr bwMode="gray">
              <a:xfrm>
                <a:off x="3264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sp>
          <p:nvSpPr>
            <p:cNvPr id="32819" name="Text Box 10"/>
            <p:cNvSpPr txBox="1">
              <a:spLocks noChangeArrowheads="1"/>
            </p:cNvSpPr>
            <p:nvPr/>
          </p:nvSpPr>
          <p:spPr bwMode="auto">
            <a:xfrm>
              <a:off x="863" y="3067"/>
              <a:ext cx="3057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b="1" dirty="0">
                  <a:solidFill>
                    <a:schemeClr val="tx2"/>
                  </a:solidFill>
                </a:rPr>
                <a:t>预防患者采取伤害自己的行为</a:t>
              </a:r>
              <a:endParaRPr lang="zh-CN" altLang="en-US" sz="2800" b="1" dirty="0">
                <a:solidFill>
                  <a:schemeClr val="tx2"/>
                </a:solidFill>
                <a:ea typeface="宋体" pitchFamily="2" charset="-122"/>
              </a:endParaRPr>
            </a:p>
          </p:txBody>
        </p:sp>
        <p:sp>
          <p:nvSpPr>
            <p:cNvPr id="32820" name="Text Box 11"/>
            <p:cNvSpPr txBox="1">
              <a:spLocks noChangeArrowheads="1"/>
            </p:cNvSpPr>
            <p:nvPr/>
          </p:nvSpPr>
          <p:spPr bwMode="gray">
            <a:xfrm>
              <a:off x="319" y="30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 b="1">
                  <a:solidFill>
                    <a:schemeClr val="bg1"/>
                  </a:solidFill>
                  <a:ea typeface="宋体" pitchFamily="2" charset="-122"/>
                </a:rPr>
                <a:t>1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95288" y="2205038"/>
            <a:ext cx="4462463" cy="665162"/>
            <a:chOff x="204" y="3022"/>
            <a:chExt cx="2811" cy="419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204" y="3022"/>
              <a:ext cx="480" cy="419"/>
              <a:chOff x="3174" y="2656"/>
              <a:chExt cx="1549" cy="1351"/>
            </a:xfrm>
          </p:grpSpPr>
          <p:sp>
            <p:nvSpPr>
              <p:cNvPr id="32814" name="AutoShape 14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32815" name="AutoShape 15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62480" name="AutoShape 16"/>
              <p:cNvSpPr>
                <a:spLocks noChangeArrowheads="1"/>
              </p:cNvSpPr>
              <p:nvPr/>
            </p:nvSpPr>
            <p:spPr bwMode="gray">
              <a:xfrm>
                <a:off x="3264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sp>
          <p:nvSpPr>
            <p:cNvPr id="32812" name="Text Box 18"/>
            <p:cNvSpPr txBox="1">
              <a:spLocks noChangeArrowheads="1"/>
            </p:cNvSpPr>
            <p:nvPr/>
          </p:nvSpPr>
          <p:spPr bwMode="auto">
            <a:xfrm>
              <a:off x="863" y="3054"/>
              <a:ext cx="2152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b="1" dirty="0">
                  <a:solidFill>
                    <a:schemeClr val="tx2"/>
                  </a:solidFill>
                </a:rPr>
                <a:t>维持日常生活的需求</a:t>
              </a:r>
              <a:endParaRPr lang="zh-CN" altLang="en-US" b="1" dirty="0">
                <a:solidFill>
                  <a:schemeClr val="tx2"/>
                </a:solidFill>
                <a:ea typeface="宋体" pitchFamily="2" charset="-122"/>
              </a:endParaRPr>
            </a:p>
          </p:txBody>
        </p:sp>
        <p:sp>
          <p:nvSpPr>
            <p:cNvPr id="32813" name="Text Box 19"/>
            <p:cNvSpPr txBox="1">
              <a:spLocks noChangeArrowheads="1"/>
            </p:cNvSpPr>
            <p:nvPr/>
          </p:nvSpPr>
          <p:spPr bwMode="gray">
            <a:xfrm>
              <a:off x="319" y="30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 b="1">
                  <a:solidFill>
                    <a:schemeClr val="bg1"/>
                  </a:solidFill>
                  <a:ea typeface="宋体" pitchFamily="2" charset="-122"/>
                </a:rPr>
                <a:t>2</a:t>
              </a:r>
            </a:p>
          </p:txBody>
        </p: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395288" y="3068638"/>
            <a:ext cx="5180013" cy="665162"/>
            <a:chOff x="204" y="3022"/>
            <a:chExt cx="3263" cy="419"/>
          </a:xfrm>
        </p:grpSpPr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204" y="3022"/>
              <a:ext cx="480" cy="419"/>
              <a:chOff x="3174" y="2656"/>
              <a:chExt cx="1549" cy="1351"/>
            </a:xfrm>
          </p:grpSpPr>
          <p:sp>
            <p:nvSpPr>
              <p:cNvPr id="32807" name="AutoShape 22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32808" name="AutoShape 23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62488" name="AutoShape 24"/>
              <p:cNvSpPr>
                <a:spLocks noChangeArrowheads="1"/>
              </p:cNvSpPr>
              <p:nvPr/>
            </p:nvSpPr>
            <p:spPr bwMode="gray">
              <a:xfrm>
                <a:off x="3264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sp>
          <p:nvSpPr>
            <p:cNvPr id="32805" name="Text Box 26"/>
            <p:cNvSpPr txBox="1">
              <a:spLocks noChangeArrowheads="1"/>
            </p:cNvSpPr>
            <p:nvPr/>
          </p:nvSpPr>
          <p:spPr bwMode="auto">
            <a:xfrm>
              <a:off x="863" y="3067"/>
              <a:ext cx="2604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b="1" dirty="0">
                  <a:solidFill>
                    <a:schemeClr val="tx2"/>
                  </a:solidFill>
                </a:rPr>
                <a:t>鼓励患者抒发自己的想法</a:t>
              </a:r>
              <a:endParaRPr lang="zh-CN" altLang="en-US" sz="2800" b="1" dirty="0">
                <a:solidFill>
                  <a:schemeClr val="tx2"/>
                </a:solidFill>
                <a:ea typeface="宋体" pitchFamily="2" charset="-122"/>
              </a:endParaRPr>
            </a:p>
          </p:txBody>
        </p:sp>
        <p:sp>
          <p:nvSpPr>
            <p:cNvPr id="32806" name="Text Box 27"/>
            <p:cNvSpPr txBox="1">
              <a:spLocks noChangeArrowheads="1"/>
            </p:cNvSpPr>
            <p:nvPr/>
          </p:nvSpPr>
          <p:spPr bwMode="gray">
            <a:xfrm>
              <a:off x="319" y="30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 b="1">
                  <a:solidFill>
                    <a:schemeClr val="bg1"/>
                  </a:solidFill>
                  <a:ea typeface="宋体" pitchFamily="2" charset="-122"/>
                </a:rPr>
                <a:t>3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95288" y="3933825"/>
            <a:ext cx="4849812" cy="665163"/>
            <a:chOff x="395288" y="3933825"/>
            <a:chExt cx="4849812" cy="665163"/>
          </a:xfrm>
        </p:grpSpPr>
        <p:grpSp>
          <p:nvGrpSpPr>
            <p:cNvPr id="8" name="Group 28"/>
            <p:cNvGrpSpPr>
              <a:grpSpLocks/>
            </p:cNvGrpSpPr>
            <p:nvPr/>
          </p:nvGrpSpPr>
          <p:grpSpPr bwMode="auto">
            <a:xfrm>
              <a:off x="395288" y="3933825"/>
              <a:ext cx="1230313" cy="665163"/>
              <a:chOff x="204" y="3022"/>
              <a:chExt cx="775" cy="419"/>
            </a:xfrm>
          </p:grpSpPr>
          <p:grpSp>
            <p:nvGrpSpPr>
              <p:cNvPr id="9" name="Group 29"/>
              <p:cNvGrpSpPr>
                <a:grpSpLocks/>
              </p:cNvGrpSpPr>
              <p:nvPr/>
            </p:nvGrpSpPr>
            <p:grpSpPr bwMode="auto">
              <a:xfrm>
                <a:off x="204" y="3022"/>
                <a:ext cx="480" cy="419"/>
                <a:chOff x="3174" y="2656"/>
                <a:chExt cx="1549" cy="1351"/>
              </a:xfrm>
            </p:grpSpPr>
            <p:sp>
              <p:nvSpPr>
                <p:cNvPr id="32800" name="AutoShape 30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32801" name="AutoShape 31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0">
                      <a:srgbClr val="E6E6E6"/>
                    </a:gs>
                    <a:gs pos="66000">
                      <a:srgbClr val="7D8496"/>
                    </a:gs>
                    <a:gs pos="73500">
                      <a:srgbClr val="E6E6E6"/>
                    </a:gs>
                    <a:gs pos="92500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62496" name="AutoShape 32"/>
                <p:cNvSpPr>
                  <a:spLocks noChangeArrowheads="1"/>
                </p:cNvSpPr>
                <p:nvPr/>
              </p:nvSpPr>
              <p:spPr bwMode="gray">
                <a:xfrm>
                  <a:off x="3264" y="2737"/>
                  <a:ext cx="1349" cy="1167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</p:grpSp>
          <p:sp>
            <p:nvSpPr>
              <p:cNvPr id="32798" name="Text Box 34"/>
              <p:cNvSpPr txBox="1">
                <a:spLocks noChangeArrowheads="1"/>
              </p:cNvSpPr>
              <p:nvPr/>
            </p:nvSpPr>
            <p:spPr bwMode="auto">
              <a:xfrm>
                <a:off x="863" y="3054"/>
                <a:ext cx="116" cy="23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endParaRPr lang="zh-CN" altLang="en-US" b="1">
                  <a:ea typeface="宋体" pitchFamily="2" charset="-122"/>
                </a:endParaRPr>
              </a:p>
            </p:txBody>
          </p:sp>
          <p:sp>
            <p:nvSpPr>
              <p:cNvPr id="32799" name="Text Box 35"/>
              <p:cNvSpPr txBox="1">
                <a:spLocks noChangeArrowheads="1"/>
              </p:cNvSpPr>
              <p:nvPr/>
            </p:nvSpPr>
            <p:spPr bwMode="gray">
              <a:xfrm>
                <a:off x="319" y="30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400" b="1" dirty="0">
                    <a:solidFill>
                      <a:schemeClr val="bg1"/>
                    </a:solidFill>
                    <a:ea typeface="宋体" pitchFamily="2" charset="-122"/>
                  </a:rPr>
                  <a:t>4</a:t>
                </a:r>
              </a:p>
            </p:txBody>
          </p:sp>
        </p:grpSp>
        <p:sp>
          <p:nvSpPr>
            <p:cNvPr id="32780" name="矩形 55"/>
            <p:cNvSpPr>
              <a:spLocks noChangeArrowheads="1"/>
            </p:cNvSpPr>
            <p:nvPr/>
          </p:nvSpPr>
          <p:spPr bwMode="auto">
            <a:xfrm>
              <a:off x="1285875" y="3983038"/>
              <a:ext cx="39592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800" b="1" dirty="0" smtClean="0">
                  <a:solidFill>
                    <a:schemeClr val="tx2"/>
                  </a:solidFill>
                </a:rPr>
                <a:t>  阻断</a:t>
              </a:r>
              <a:r>
                <a:rPr lang="zh-CN" altLang="en-US" sz="2800" b="1" dirty="0">
                  <a:solidFill>
                    <a:schemeClr val="tx2"/>
                  </a:solidFill>
                </a:rPr>
                <a:t>负向思考</a:t>
              </a:r>
              <a:endParaRPr lang="zh-CN" altLang="en-US" sz="2800" b="1" dirty="0">
                <a:solidFill>
                  <a:schemeClr val="tx2"/>
                </a:solidFill>
                <a:ea typeface="宋体" pitchFamily="2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95288" y="4797425"/>
            <a:ext cx="4719638" cy="665163"/>
            <a:chOff x="395288" y="4797425"/>
            <a:chExt cx="4719638" cy="665163"/>
          </a:xfrm>
        </p:grpSpPr>
        <p:grpSp>
          <p:nvGrpSpPr>
            <p:cNvPr id="10" name="Group 36"/>
            <p:cNvGrpSpPr>
              <a:grpSpLocks/>
            </p:cNvGrpSpPr>
            <p:nvPr/>
          </p:nvGrpSpPr>
          <p:grpSpPr bwMode="auto">
            <a:xfrm>
              <a:off x="395288" y="4797425"/>
              <a:ext cx="1230313" cy="665163"/>
              <a:chOff x="204" y="3022"/>
              <a:chExt cx="775" cy="419"/>
            </a:xfrm>
          </p:grpSpPr>
          <p:grpSp>
            <p:nvGrpSpPr>
              <p:cNvPr id="11" name="Group 37"/>
              <p:cNvGrpSpPr>
                <a:grpSpLocks/>
              </p:cNvGrpSpPr>
              <p:nvPr/>
            </p:nvGrpSpPr>
            <p:grpSpPr bwMode="auto">
              <a:xfrm>
                <a:off x="204" y="3022"/>
                <a:ext cx="480" cy="419"/>
                <a:chOff x="3174" y="2656"/>
                <a:chExt cx="1549" cy="1351"/>
              </a:xfrm>
            </p:grpSpPr>
            <p:sp>
              <p:nvSpPr>
                <p:cNvPr id="32793" name="AutoShape 38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32794" name="AutoShape 39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500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0">
                      <a:srgbClr val="E6E6E6"/>
                    </a:gs>
                    <a:gs pos="66000">
                      <a:srgbClr val="7D8496"/>
                    </a:gs>
                    <a:gs pos="73500">
                      <a:srgbClr val="E6E6E6"/>
                    </a:gs>
                    <a:gs pos="92500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62504" name="AutoShape 40"/>
                <p:cNvSpPr>
                  <a:spLocks noChangeArrowheads="1"/>
                </p:cNvSpPr>
                <p:nvPr/>
              </p:nvSpPr>
              <p:spPr bwMode="gray">
                <a:xfrm>
                  <a:off x="3264" y="2737"/>
                  <a:ext cx="1349" cy="1167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</p:grpSp>
          <p:sp>
            <p:nvSpPr>
              <p:cNvPr id="32791" name="Text Box 42"/>
              <p:cNvSpPr txBox="1">
                <a:spLocks noChangeArrowheads="1"/>
              </p:cNvSpPr>
              <p:nvPr/>
            </p:nvSpPr>
            <p:spPr bwMode="auto">
              <a:xfrm>
                <a:off x="863" y="3067"/>
                <a:ext cx="116" cy="33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endParaRPr lang="zh-CN" altLang="en-US" sz="2800" b="1">
                  <a:ea typeface="宋体" pitchFamily="2" charset="-122"/>
                </a:endParaRPr>
              </a:p>
            </p:txBody>
          </p:sp>
          <p:sp>
            <p:nvSpPr>
              <p:cNvPr id="32792" name="Text Box 43"/>
              <p:cNvSpPr txBox="1">
                <a:spLocks noChangeArrowheads="1"/>
              </p:cNvSpPr>
              <p:nvPr/>
            </p:nvSpPr>
            <p:spPr bwMode="gray">
              <a:xfrm>
                <a:off x="319" y="3054"/>
                <a:ext cx="223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zh-CN" sz="2400" b="1">
                    <a:solidFill>
                      <a:schemeClr val="bg1"/>
                    </a:solidFill>
                    <a:ea typeface="宋体" pitchFamily="2" charset="-122"/>
                  </a:rPr>
                  <a:t>5</a:t>
                </a:r>
              </a:p>
            </p:txBody>
          </p:sp>
        </p:grpSp>
        <p:sp>
          <p:nvSpPr>
            <p:cNvPr id="32781" name="矩形 56"/>
            <p:cNvSpPr>
              <a:spLocks noChangeArrowheads="1"/>
            </p:cNvSpPr>
            <p:nvPr/>
          </p:nvSpPr>
          <p:spPr bwMode="auto">
            <a:xfrm>
              <a:off x="1441451" y="4837305"/>
              <a:ext cx="367347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 dirty="0">
                  <a:solidFill>
                    <a:schemeClr val="tx2"/>
                  </a:solidFill>
                </a:rPr>
                <a:t>学习新的应对技巧</a:t>
              </a:r>
              <a:endParaRPr lang="zh-CN" altLang="en-US" sz="2800" b="1" dirty="0">
                <a:solidFill>
                  <a:schemeClr val="tx2"/>
                </a:solidFill>
                <a:ea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4071934" y="6500834"/>
            <a:ext cx="914400" cy="228600"/>
          </a:xfrm>
          <a:noFill/>
        </p:spPr>
        <p:txBody>
          <a:bodyPr/>
          <a:lstStyle/>
          <a:p>
            <a:fld id="{A57697F9-31D6-4544-9C2D-BED59D226F9B}" type="slidenum">
              <a:rPr lang="en-US" altLang="zh-CN" smtClean="0">
                <a:latin typeface="Arial" charset="0"/>
              </a:rPr>
              <a:pPr/>
              <a:t>5</a:t>
            </a:fld>
            <a:endParaRPr lang="en-US" altLang="zh-CN" dirty="0" smtClean="0">
              <a:latin typeface="Arial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63" y="214313"/>
            <a:ext cx="7796212" cy="857250"/>
          </a:xfrm>
        </p:spPr>
        <p:txBody>
          <a:bodyPr/>
          <a:lstStyle/>
          <a:p>
            <a:r>
              <a:rPr lang="zh-CN" altLang="en-US" sz="3600" dirty="0" smtClean="0"/>
              <a:t>躁狂发作患者的护理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785938"/>
            <a:ext cx="8124825" cy="4430712"/>
          </a:xfrm>
        </p:spPr>
        <p:txBody>
          <a:bodyPr/>
          <a:lstStyle/>
          <a:p>
            <a:pPr eaLnBrk="1" hangingPunct="1">
              <a:lnSpc>
                <a:spcPct val="14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心境障碍病程有反复发作的特点。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抑郁发作一般病程较长，躁狂发作病程较短。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时相和周期的长短与疾病严重程度、发病年龄、发作次数等因素有关。</a:t>
            </a:r>
            <a:endParaRPr lang="en-US" altLang="zh-CN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心境障碍一般预后较好，不遗留人格缺陷，但部分可有残留症状或转为慢性。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6"/>
          <p:cNvSpPr>
            <a:spLocks noGrp="1"/>
          </p:cNvSpPr>
          <p:nvPr>
            <p:ph type="title"/>
          </p:nvPr>
        </p:nvSpPr>
        <p:spPr>
          <a:xfrm>
            <a:off x="838200" y="214290"/>
            <a:ext cx="8020080" cy="785818"/>
          </a:xfrm>
        </p:spPr>
        <p:txBody>
          <a:bodyPr/>
          <a:lstStyle/>
          <a:p>
            <a:r>
              <a:rPr lang="zh-CN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案例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分析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00188"/>
            <a:ext cx="8610600" cy="4876800"/>
          </a:xfrm>
        </p:spPr>
        <p:txBody>
          <a:bodyPr/>
          <a:lstStyle/>
          <a:p>
            <a:pPr eaLnBrk="1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   张某是个刚</a:t>
            </a: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毕业的大学生</a:t>
            </a: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，近二个月来自觉精力充沛，聪明，什么事都一学就会，感到有能力当官。讲起话来口若悬河，滔滔不绝，海阔天空；变得爱管闲事、易激惹；整天忙忙碌碌，不知疲倦，精力旺盛，载歌载舞，追求享乐，行为轻率，冒险；自夸自负，自认才高八斗，相貌出众，有上打美貌的姑娘追求，自称拥有无数财富，慷慨解囊，挥霍无度；自已不吸烟，却买好多高档烟，逢人便发，以示慷慨。春节瓣买了鸡鸭</a:t>
            </a: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，廉价</a:t>
            </a: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出售给邻居，说是做好事，搞好邻里关系。日进五餐，顿食斤余，</a:t>
            </a: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食欲大增</a:t>
            </a: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，睡眠锐减，夜睡三小时，精神拌擞。二月来体重减少</a:t>
            </a:r>
            <a:r>
              <a:rPr 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公斤。</a:t>
            </a:r>
          </a:p>
          <a:p>
            <a:pPr>
              <a:buNone/>
            </a:pPr>
            <a:endParaRPr lang="zh-CN" altLang="en-US" dirty="0" smtClean="0">
              <a:ea typeface="宋体" pitchFamily="2" charset="-122"/>
            </a:endParaRPr>
          </a:p>
          <a:p>
            <a:endParaRPr lang="zh-CN" altLang="en-US" dirty="0" smtClean="0">
              <a:ea typeface="宋体" pitchFamily="2" charset="-122"/>
            </a:endParaRPr>
          </a:p>
          <a:p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7172" name="灯片编号占位符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C1052F-85E8-4825-A7A3-E63EAB14C549}" type="slidenum">
              <a:rPr lang="en-US" altLang="zh-CN" smtClean="0">
                <a:latin typeface="Arial" charset="0"/>
              </a:rPr>
              <a:pPr/>
              <a:t>6</a:t>
            </a:fld>
            <a:endParaRPr lang="en-US" altLang="zh-CN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b="1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案例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分析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  进一步查询病史，据家属回忆，半年前一度没有原因的情绪低落，在家不出门，说话少，不愿做事，自觉人生无味，在家休息二月后上班，一切正常。</a:t>
            </a:r>
          </a:p>
          <a:p>
            <a:pPr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 个性直爽，乐观，喜交际。家族中母曾患精神病，经往院治疗恢复良好。</a:t>
            </a:r>
          </a:p>
          <a:p>
            <a:pPr eaLnBrk="1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   躯体检查和神经系统检查未发现异常。精神检查：仪态</a:t>
            </a: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端庄，</a:t>
            </a: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接触主动，谈笑风生，一见如故，主动唱歌，边唱边舞。对医院提出十条“建设性意见”，说是“对医院改革的一片心意。”认为自己“是个全才之人，文武双全，人才难得，但历史证明切不可做孤家寡人，要团结群众，买鸡鸭，送些香烟，仅是吃小亏</a:t>
            </a: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占</a:t>
            </a:r>
            <a:r>
              <a:rPr lang="zh-CN" altLang="en-US" sz="2400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大</a:t>
            </a: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便宜”</a:t>
            </a: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。</a:t>
            </a:r>
            <a:endParaRPr lang="zh-CN" altLang="en-US" sz="2400" dirty="0" smtClean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  <a:p>
            <a:pPr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诊断：心境障碍 躁狂发作</a:t>
            </a:r>
          </a:p>
          <a:p>
            <a:pPr>
              <a:buFont typeface="Wingdings" pitchFamily="2" charset="2"/>
              <a:buChar char="l"/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166" y="2500306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问题：</a:t>
            </a:r>
            <a:r>
              <a:rPr lang="zh-CN" altLang="en-US" sz="28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该患者护理</a:t>
            </a:r>
            <a:r>
              <a:rPr lang="zh-CN" altLang="en-US" sz="28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评估内容有哪些</a:t>
            </a:r>
            <a:r>
              <a:rPr lang="zh-CN" altLang="en-US" sz="2800" b="1" dirty="0" smtClean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？</a:t>
            </a:r>
            <a:endParaRPr lang="zh-CN" altLang="en-US" sz="2800" b="1" dirty="0">
              <a:solidFill>
                <a:schemeClr val="tx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B5D17A-2240-4704-88E0-6C9CDFB29E3B}" type="slidenum">
              <a:rPr lang="zh-CN" alt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2143108" y="2500306"/>
            <a:ext cx="6219866" cy="855662"/>
            <a:chOff x="2143108" y="2500306"/>
            <a:chExt cx="6219866" cy="855662"/>
          </a:xfrm>
        </p:grpSpPr>
        <p:sp>
          <p:nvSpPr>
            <p:cNvPr id="53252" name="AutoShape 4"/>
            <p:cNvSpPr>
              <a:spLocks noChangeArrowheads="1"/>
            </p:cNvSpPr>
            <p:nvPr/>
          </p:nvSpPr>
          <p:spPr bwMode="auto">
            <a:xfrm>
              <a:off x="2143108" y="2500306"/>
              <a:ext cx="5572164" cy="8556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25400" algn="ctr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r>
                <a:rPr lang="zh-CN" altLang="en-US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itchFamily="2" charset="-122"/>
                  <a:ea typeface="黑体" pitchFamily="2" charset="-122"/>
                </a:rPr>
                <a:t>（二）、</a:t>
              </a:r>
              <a:r>
                <a:rPr lang="zh-CN" altLang="en-US" sz="3200" b="1" dirty="0">
                  <a:solidFill>
                    <a:schemeClr val="tx2"/>
                  </a:solidFill>
                </a:rPr>
                <a:t>思维奔逸，联想加速</a:t>
              </a:r>
              <a:endParaRPr lang="en-US" altLang="zh-CN" sz="24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pic>
          <p:nvPicPr>
            <p:cNvPr id="8200" name="Picture 10" descr="tplay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929586" y="2786058"/>
              <a:ext cx="433388" cy="433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" name="组合 18"/>
          <p:cNvGrpSpPr/>
          <p:nvPr/>
        </p:nvGrpSpPr>
        <p:grpSpPr>
          <a:xfrm>
            <a:off x="2143108" y="3786190"/>
            <a:ext cx="6291304" cy="787400"/>
            <a:chOff x="2143108" y="3786190"/>
            <a:chExt cx="6291304" cy="787400"/>
          </a:xfrm>
        </p:grpSpPr>
        <p:sp>
          <p:nvSpPr>
            <p:cNvPr id="53253" name="AutoShape 5"/>
            <p:cNvSpPr>
              <a:spLocks noChangeArrowheads="1"/>
            </p:cNvSpPr>
            <p:nvPr/>
          </p:nvSpPr>
          <p:spPr bwMode="auto">
            <a:xfrm>
              <a:off x="2143108" y="3786190"/>
              <a:ext cx="5643602" cy="7874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99FF">
                    <a:gamma/>
                    <a:shade val="46275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5400" algn="ctr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r>
                <a:rPr lang="zh-CN" altLang="en-US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itchFamily="2" charset="-122"/>
                  <a:ea typeface="黑体" pitchFamily="2" charset="-122"/>
                </a:rPr>
                <a:t>（三）、</a:t>
              </a:r>
              <a:r>
                <a:rPr lang="zh-CN" altLang="en-US" sz="3200" b="1" dirty="0">
                  <a:solidFill>
                    <a:schemeClr val="tx2"/>
                  </a:solidFill>
                </a:rPr>
                <a:t>意志活动增多</a:t>
              </a:r>
              <a:endParaRPr lang="en-US" altLang="zh-CN" sz="24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pic>
          <p:nvPicPr>
            <p:cNvPr id="8201" name="Picture 11" descr="tplay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001024" y="4071942"/>
              <a:ext cx="433388" cy="433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" name="组合 19"/>
          <p:cNvGrpSpPr/>
          <p:nvPr/>
        </p:nvGrpSpPr>
        <p:grpSpPr>
          <a:xfrm>
            <a:off x="2143108" y="4929198"/>
            <a:ext cx="6291304" cy="817562"/>
            <a:chOff x="2143108" y="4929198"/>
            <a:chExt cx="6291304" cy="817562"/>
          </a:xfrm>
        </p:grpSpPr>
        <p:sp>
          <p:nvSpPr>
            <p:cNvPr id="53254" name="AutoShape 6"/>
            <p:cNvSpPr>
              <a:spLocks noChangeArrowheads="1"/>
            </p:cNvSpPr>
            <p:nvPr/>
          </p:nvSpPr>
          <p:spPr bwMode="auto">
            <a:xfrm>
              <a:off x="2143108" y="4929198"/>
              <a:ext cx="5715040" cy="8175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25400" algn="ctr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r>
                <a:rPr lang="zh-CN" altLang="en-US" sz="3200" b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黑体" pitchFamily="2" charset="-122"/>
                  <a:ea typeface="黑体" pitchFamily="2" charset="-122"/>
                </a:rPr>
                <a:t>（四）、</a:t>
              </a:r>
              <a:r>
                <a:rPr lang="zh-CN" altLang="en-US" sz="3200" b="1" dirty="0">
                  <a:solidFill>
                    <a:schemeClr val="tx2"/>
                  </a:solidFill>
                </a:rPr>
                <a:t>其他</a:t>
              </a:r>
              <a:endParaRPr lang="en-US" altLang="zh-CN" sz="24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pic>
          <p:nvPicPr>
            <p:cNvPr id="8202" name="Picture 12" descr="tplay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001024" y="5072074"/>
              <a:ext cx="433388" cy="433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" name="组合 16"/>
          <p:cNvGrpSpPr/>
          <p:nvPr/>
        </p:nvGrpSpPr>
        <p:grpSpPr>
          <a:xfrm>
            <a:off x="2143108" y="1214422"/>
            <a:ext cx="6219866" cy="893763"/>
            <a:chOff x="2143108" y="1214422"/>
            <a:chExt cx="6219866" cy="893763"/>
          </a:xfrm>
        </p:grpSpPr>
        <p:sp>
          <p:nvSpPr>
            <p:cNvPr id="53251" name="AutoShape 3"/>
            <p:cNvSpPr>
              <a:spLocks noChangeArrowheads="1"/>
            </p:cNvSpPr>
            <p:nvPr/>
          </p:nvSpPr>
          <p:spPr bwMode="auto">
            <a:xfrm>
              <a:off x="2143108" y="1214422"/>
              <a:ext cx="5572164" cy="89376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AB764">
                    <a:gamma/>
                    <a:shade val="46275"/>
                    <a:invGamma/>
                  </a:srgbClr>
                </a:gs>
                <a:gs pos="50000">
                  <a:srgbClr val="EAB764"/>
                </a:gs>
                <a:gs pos="100000">
                  <a:srgbClr val="EAB76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5400" algn="ctr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r>
                <a:rPr lang="zh-CN" altLang="en-US" sz="3200" b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黑体" pitchFamily="2" charset="-122"/>
                  <a:ea typeface="黑体" pitchFamily="2" charset="-122"/>
                </a:rPr>
                <a:t>（一）、</a:t>
              </a:r>
              <a:r>
                <a:rPr lang="zh-CN" altLang="en-US" sz="3200" b="1" dirty="0">
                  <a:solidFill>
                    <a:schemeClr val="tx2"/>
                  </a:solidFill>
                </a:rPr>
                <a:t>情感高涨或易激惹</a:t>
              </a:r>
              <a:endParaRPr lang="en-US" altLang="zh-CN" sz="32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pic>
          <p:nvPicPr>
            <p:cNvPr id="8205" name="Picture 16" descr="tplay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929586" y="1500174"/>
              <a:ext cx="433388" cy="433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extBox 14"/>
          <p:cNvSpPr txBox="1"/>
          <p:nvPr/>
        </p:nvSpPr>
        <p:spPr>
          <a:xfrm>
            <a:off x="4143340" y="357166"/>
            <a:ext cx="4714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chemeClr val="bg1"/>
                </a:solidFill>
              </a:rPr>
              <a:t>临床表现</a:t>
            </a:r>
            <a:endParaRPr lang="zh-CN" altLang="en-US" sz="3200" dirty="0">
              <a:solidFill>
                <a:schemeClr val="bg1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704893-A696-4D63-B854-6A28E28E6CC9}" type="slidenum">
              <a:rPr lang="zh-CN" alt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Pages>0</Pages>
  <Words>3428</Words>
  <Characters>0</Characters>
  <Application>Microsoft Office PowerPoint</Application>
  <DocSecurity>0</DocSecurity>
  <PresentationFormat>全屏显示(4:3)</PresentationFormat>
  <Lines>0</Lines>
  <Paragraphs>238</Paragraphs>
  <Slides>41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49" baseType="lpstr">
      <vt:lpstr>黑体</vt:lpstr>
      <vt:lpstr>宋体</vt:lpstr>
      <vt:lpstr>Arial</vt:lpstr>
      <vt:lpstr>Calibri</vt:lpstr>
      <vt:lpstr>Times New Roman</vt:lpstr>
      <vt:lpstr>Verdana</vt:lpstr>
      <vt:lpstr>Wingdings</vt:lpstr>
      <vt:lpstr>课件模板</vt:lpstr>
      <vt:lpstr>第七章  心境障碍患者的护理</vt:lpstr>
      <vt:lpstr>目   录</vt:lpstr>
      <vt:lpstr>学习目标</vt:lpstr>
      <vt:lpstr>PowerPoint 演示文稿</vt:lpstr>
      <vt:lpstr>躁狂发作患者的护理</vt:lpstr>
      <vt:lpstr>案例分析</vt:lpstr>
      <vt:lpstr>案例分析</vt:lpstr>
      <vt:lpstr>PowerPoint 演示文稿</vt:lpstr>
      <vt:lpstr>PowerPoint 演示文稿</vt:lpstr>
      <vt:lpstr>临床表现</vt:lpstr>
      <vt:lpstr>临床表现</vt:lpstr>
      <vt:lpstr>临床表现</vt:lpstr>
      <vt:lpstr>临床表现</vt:lpstr>
      <vt:lpstr>PowerPoint 演示文稿</vt:lpstr>
      <vt:lpstr>PowerPoint 演示文稿</vt:lpstr>
      <vt:lpstr>治疗</vt:lpstr>
      <vt:lpstr>PowerPoint 演示文稿</vt:lpstr>
      <vt:lpstr>健康史/疾病史</vt:lpstr>
      <vt:lpstr>心理社会状况</vt:lpstr>
      <vt:lpstr>护理诊断</vt:lpstr>
      <vt:lpstr>PowerPoint 演示文稿</vt:lpstr>
      <vt:lpstr>护理措施</vt:lpstr>
      <vt:lpstr>护理措施</vt:lpstr>
      <vt:lpstr>PowerPoint 演示文稿</vt:lpstr>
      <vt:lpstr>案例分析</vt:lpstr>
      <vt:lpstr>案例分析</vt:lpstr>
      <vt:lpstr>临床表现</vt:lpstr>
      <vt:lpstr>临床表现</vt:lpstr>
      <vt:lpstr>PowerPoint 演示文稿</vt:lpstr>
      <vt:lpstr>临床表现</vt:lpstr>
      <vt:lpstr>临床表现</vt:lpstr>
      <vt:lpstr>临床表现</vt:lpstr>
      <vt:lpstr>临床表现</vt:lpstr>
      <vt:lpstr>临床表现</vt:lpstr>
      <vt:lpstr>临床表现</vt:lpstr>
      <vt:lpstr>临床表现</vt:lpstr>
      <vt:lpstr>临床表现</vt:lpstr>
      <vt:lpstr>心理社会状况</vt:lpstr>
      <vt:lpstr>护理诊断</vt:lpstr>
      <vt:lpstr>PowerPoint 演示文稿</vt:lpstr>
      <vt:lpstr>护理措施</vt:lpstr>
    </vt:vector>
  </TitlesOfParts>
  <Company>pump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刘云涛</cp:lastModifiedBy>
  <cp:revision>88</cp:revision>
  <cp:lastPrinted>1899-12-30T00:00:00Z</cp:lastPrinted>
  <dcterms:created xsi:type="dcterms:W3CDTF">2008-12-16T07:41:38Z</dcterms:created>
  <dcterms:modified xsi:type="dcterms:W3CDTF">2015-09-08T02:30:58Z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